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59" r:id="rId2"/>
    <p:sldId id="269" r:id="rId3"/>
    <p:sldId id="268" r:id="rId4"/>
    <p:sldId id="282" r:id="rId5"/>
    <p:sldId id="280" r:id="rId6"/>
    <p:sldId id="270" r:id="rId7"/>
    <p:sldId id="261" r:id="rId8"/>
    <p:sldId id="271" r:id="rId9"/>
    <p:sldId id="264" r:id="rId10"/>
    <p:sldId id="281" r:id="rId11"/>
    <p:sldId id="287" r:id="rId12"/>
    <p:sldId id="283" r:id="rId13"/>
    <p:sldId id="284" r:id="rId14"/>
    <p:sldId id="285" r:id="rId15"/>
    <p:sldId id="286" r:id="rId16"/>
    <p:sldId id="260" r:id="rId17"/>
    <p:sldId id="276" r:id="rId18"/>
  </p:sldIdLst>
  <p:sldSz cx="12192000" cy="6858000"/>
  <p:notesSz cx="6858000" cy="9144000"/>
  <p:custDataLst>
    <p:tags r:id="rId2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78C3"/>
    <a:srgbClr val="5F7AC5"/>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974" y="43"/>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2023/3/19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C9C96-FAEF-4059-B253-CDE0F77E1255}" type="datetimeFigureOut">
              <a:rPr lang="zh-CN" altLang="en-US" smtClean="0"/>
              <a:t>2023/3/19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75B6F-3F39-4382-BCBA-7661A099A98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12</a:t>
            </a:fld>
            <a:endParaRPr lang="zh-CN" altLang="en-US"/>
          </a:p>
        </p:txBody>
      </p:sp>
    </p:spTree>
    <p:extLst>
      <p:ext uri="{BB962C8B-B14F-4D97-AF65-F5344CB8AC3E}">
        <p14:creationId xmlns:p14="http://schemas.microsoft.com/office/powerpoint/2010/main" val="3502927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13</a:t>
            </a:fld>
            <a:endParaRPr lang="zh-CN" altLang="en-US"/>
          </a:p>
        </p:txBody>
      </p:sp>
    </p:spTree>
    <p:extLst>
      <p:ext uri="{BB962C8B-B14F-4D97-AF65-F5344CB8AC3E}">
        <p14:creationId xmlns:p14="http://schemas.microsoft.com/office/powerpoint/2010/main" val="2349822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27600" y="0"/>
            <a:ext cx="72644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sp>
        <p:nvSpPr>
          <p:cNvPr id="6" name="六边形 5"/>
          <p:cNvSpPr/>
          <p:nvPr userDrawn="1"/>
        </p:nvSpPr>
        <p:spPr>
          <a:xfrm>
            <a:off x="-612841" y="334107"/>
            <a:ext cx="1225682" cy="5187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703386" y="391189"/>
            <a:ext cx="2628899" cy="461665"/>
          </a:xfrm>
          <a:prstGeom prst="rect">
            <a:avLst/>
          </a:prstGeom>
          <a:noFill/>
        </p:spPr>
        <p:txBody>
          <a:bodyPr wrap="square" rtlCol="0">
            <a:spAutoFit/>
          </a:bodyPr>
          <a:lstStyle/>
          <a:p>
            <a:r>
              <a:rPr lang="zh-CN" altLang="en-US" sz="2400" dirty="0">
                <a:latin typeface="印品黑体" panose="00000500000000000000" pitchFamily="2" charset="-122"/>
                <a:ea typeface="印品黑体" panose="00000500000000000000" pitchFamily="2" charset="-122"/>
              </a:rPr>
              <a:t>点击此处添加标题</a:t>
            </a:r>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2168" y="387719"/>
            <a:ext cx="6389832" cy="6082561"/>
          </a:xfrm>
          <a:prstGeom prst="rect">
            <a:avLst/>
          </a:prstGeom>
        </p:spPr>
      </p:pic>
      <p:sp>
        <p:nvSpPr>
          <p:cNvPr id="14" name="文本框 13"/>
          <p:cNvSpPr txBox="1"/>
          <p:nvPr/>
        </p:nvSpPr>
        <p:spPr>
          <a:xfrm>
            <a:off x="571598" y="4196523"/>
            <a:ext cx="1915963" cy="369332"/>
          </a:xfrm>
          <a:prstGeom prst="rect">
            <a:avLst/>
          </a:prstGeom>
          <a:noFill/>
        </p:spPr>
        <p:txBody>
          <a:bodyPr wrap="square" rtlCol="0">
            <a:spAutoFit/>
          </a:bodyPr>
          <a:lstStyle/>
          <a:p>
            <a:pPr algn="dist"/>
            <a:r>
              <a:rPr lang="en-US" altLang="zh-CN" dirty="0">
                <a:solidFill>
                  <a:schemeClr val="tx2"/>
                </a:solidFill>
                <a:cs typeface="+mn-ea"/>
                <a:sym typeface="+mn-lt"/>
              </a:rPr>
              <a:t>Jason Tang</a:t>
            </a:r>
            <a:endParaRPr lang="zh-CN" altLang="en-US" dirty="0">
              <a:solidFill>
                <a:schemeClr val="tx2"/>
              </a:solidFill>
              <a:cs typeface="+mn-ea"/>
              <a:sym typeface="+mn-lt"/>
            </a:endParaRPr>
          </a:p>
        </p:txBody>
      </p:sp>
      <p:sp>
        <p:nvSpPr>
          <p:cNvPr id="15" name="文本框 14"/>
          <p:cNvSpPr txBox="1"/>
          <p:nvPr/>
        </p:nvSpPr>
        <p:spPr>
          <a:xfrm>
            <a:off x="557380" y="4565855"/>
            <a:ext cx="2929631" cy="369332"/>
          </a:xfrm>
          <a:prstGeom prst="rect">
            <a:avLst/>
          </a:prstGeom>
          <a:noFill/>
        </p:spPr>
        <p:txBody>
          <a:bodyPr wrap="square" rtlCol="0">
            <a:spAutoFit/>
          </a:bodyPr>
          <a:lstStyle/>
          <a:p>
            <a:r>
              <a:rPr lang="en-US" altLang="zh-CN" dirty="0">
                <a:solidFill>
                  <a:schemeClr val="tx2"/>
                </a:solidFill>
                <a:cs typeface="+mn-ea"/>
                <a:sym typeface="+mn-lt"/>
              </a:rPr>
              <a:t>03/18/2023</a:t>
            </a:r>
            <a:endParaRPr lang="zh-CN" altLang="en-US" dirty="0">
              <a:solidFill>
                <a:schemeClr val="tx2"/>
              </a:solidFill>
              <a:cs typeface="+mn-ea"/>
              <a:sym typeface="+mn-lt"/>
            </a:endParaRPr>
          </a:p>
        </p:txBody>
      </p:sp>
      <p:sp>
        <p:nvSpPr>
          <p:cNvPr id="7" name="PA-文本框 6"/>
          <p:cNvSpPr txBox="1"/>
          <p:nvPr>
            <p:custDataLst>
              <p:tags r:id="rId2"/>
            </p:custDataLst>
          </p:nvPr>
        </p:nvSpPr>
        <p:spPr>
          <a:xfrm>
            <a:off x="557380" y="2639353"/>
            <a:ext cx="5707967" cy="1200329"/>
          </a:xfrm>
          <a:prstGeom prst="rect">
            <a:avLst/>
          </a:prstGeom>
          <a:noFill/>
        </p:spPr>
        <p:txBody>
          <a:bodyPr wrap="square" rtlCol="0">
            <a:spAutoFit/>
          </a:bodyPr>
          <a:lstStyle/>
          <a:p>
            <a:r>
              <a:rPr lang="en-US" altLang="zh-CN" sz="3600" dirty="0"/>
              <a:t>Housing Data Predictions Linear Regression and KNN</a:t>
            </a:r>
          </a:p>
        </p:txBody>
      </p:sp>
      <p:sp>
        <p:nvSpPr>
          <p:cNvPr id="3" name="TextBox 2">
            <a:extLst>
              <a:ext uri="{FF2B5EF4-FFF2-40B4-BE49-F238E27FC236}">
                <a16:creationId xmlns:a16="http://schemas.microsoft.com/office/drawing/2014/main" id="{491CEBEF-4E87-9018-B488-89D56B44A53C}"/>
              </a:ext>
            </a:extLst>
          </p:cNvPr>
          <p:cNvSpPr txBox="1"/>
          <p:nvPr/>
        </p:nvSpPr>
        <p:spPr>
          <a:xfrm>
            <a:off x="226142" y="108155"/>
            <a:ext cx="776748" cy="369332"/>
          </a:xfrm>
          <a:prstGeom prst="rect">
            <a:avLst/>
          </a:prstGeom>
          <a:noFill/>
        </p:spPr>
        <p:txBody>
          <a:bodyPr wrap="square" rtlCol="0">
            <a:spAutoFit/>
          </a:bodyPr>
          <a:lstStyle/>
          <a:p>
            <a:r>
              <a:rPr lang="en-US" altLang="zh-CN" dirty="0"/>
              <a:t>1</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43"/>
          <p:cNvGrpSpPr/>
          <p:nvPr/>
        </p:nvGrpSpPr>
        <p:grpSpPr>
          <a:xfrm>
            <a:off x="388635" y="764303"/>
            <a:ext cx="1752009" cy="844185"/>
            <a:chOff x="508001" y="3092555"/>
            <a:chExt cx="1752009" cy="844185"/>
          </a:xfrm>
        </p:grpSpPr>
        <p:sp>
          <p:nvSpPr>
            <p:cNvPr id="11" name="Freeform 5"/>
            <p:cNvSpPr/>
            <p:nvPr/>
          </p:nvSpPr>
          <p:spPr bwMode="auto">
            <a:xfrm>
              <a:off x="508001" y="3515145"/>
              <a:ext cx="1752009" cy="421595"/>
            </a:xfrm>
            <a:custGeom>
              <a:avLst/>
              <a:gdLst>
                <a:gd name="T0" fmla="*/ 1762 w 1762"/>
                <a:gd name="T1" fmla="*/ 0 h 424"/>
                <a:gd name="T2" fmla="*/ 1387 w 1762"/>
                <a:gd name="T3" fmla="*/ 424 h 424"/>
                <a:gd name="T4" fmla="*/ 0 w 1762"/>
                <a:gd name="T5" fmla="*/ 424 h 424"/>
                <a:gd name="T6" fmla="*/ 376 w 1762"/>
                <a:gd name="T7" fmla="*/ 0 h 424"/>
                <a:gd name="T8" fmla="*/ 1762 w 1762"/>
                <a:gd name="T9" fmla="*/ 0 h 424"/>
              </a:gdLst>
              <a:ahLst/>
              <a:cxnLst>
                <a:cxn ang="0">
                  <a:pos x="T0" y="T1"/>
                </a:cxn>
                <a:cxn ang="0">
                  <a:pos x="T2" y="T3"/>
                </a:cxn>
                <a:cxn ang="0">
                  <a:pos x="T4" y="T5"/>
                </a:cxn>
                <a:cxn ang="0">
                  <a:pos x="T6" y="T7"/>
                </a:cxn>
                <a:cxn ang="0">
                  <a:pos x="T8" y="T9"/>
                </a:cxn>
              </a:cxnLst>
              <a:rect l="0" t="0" r="r" b="b"/>
              <a:pathLst>
                <a:path w="1762" h="424">
                  <a:moveTo>
                    <a:pt x="1762" y="0"/>
                  </a:moveTo>
                  <a:lnTo>
                    <a:pt x="1387" y="424"/>
                  </a:lnTo>
                  <a:lnTo>
                    <a:pt x="0" y="424"/>
                  </a:lnTo>
                  <a:lnTo>
                    <a:pt x="376" y="0"/>
                  </a:lnTo>
                  <a:lnTo>
                    <a:pt x="176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2" name="Freeform 6"/>
            <p:cNvSpPr/>
            <p:nvPr/>
          </p:nvSpPr>
          <p:spPr bwMode="auto">
            <a:xfrm>
              <a:off x="508001" y="3092555"/>
              <a:ext cx="1752009" cy="422590"/>
            </a:xfrm>
            <a:custGeom>
              <a:avLst/>
              <a:gdLst>
                <a:gd name="T0" fmla="*/ 0 w 1762"/>
                <a:gd name="T1" fmla="*/ 0 h 425"/>
                <a:gd name="T2" fmla="*/ 376 w 1762"/>
                <a:gd name="T3" fmla="*/ 425 h 425"/>
                <a:gd name="T4" fmla="*/ 1762 w 1762"/>
                <a:gd name="T5" fmla="*/ 425 h 425"/>
                <a:gd name="T6" fmla="*/ 1387 w 1762"/>
                <a:gd name="T7" fmla="*/ 0 h 425"/>
                <a:gd name="T8" fmla="*/ 0 w 1762"/>
                <a:gd name="T9" fmla="*/ 0 h 425"/>
              </a:gdLst>
              <a:ahLst/>
              <a:cxnLst>
                <a:cxn ang="0">
                  <a:pos x="T0" y="T1"/>
                </a:cxn>
                <a:cxn ang="0">
                  <a:pos x="T2" y="T3"/>
                </a:cxn>
                <a:cxn ang="0">
                  <a:pos x="T4" y="T5"/>
                </a:cxn>
                <a:cxn ang="0">
                  <a:pos x="T6" y="T7"/>
                </a:cxn>
                <a:cxn ang="0">
                  <a:pos x="T8" y="T9"/>
                </a:cxn>
              </a:cxnLst>
              <a:rect l="0" t="0" r="r" b="b"/>
              <a:pathLst>
                <a:path w="1762" h="425">
                  <a:moveTo>
                    <a:pt x="0" y="0"/>
                  </a:moveTo>
                  <a:lnTo>
                    <a:pt x="376" y="425"/>
                  </a:lnTo>
                  <a:lnTo>
                    <a:pt x="1762" y="425"/>
                  </a:lnTo>
                  <a:lnTo>
                    <a:pt x="1387" y="0"/>
                  </a:lnTo>
                  <a:lnTo>
                    <a:pt x="0" y="0"/>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13" name="Group 40"/>
          <p:cNvGrpSpPr/>
          <p:nvPr/>
        </p:nvGrpSpPr>
        <p:grpSpPr>
          <a:xfrm>
            <a:off x="1899021" y="764303"/>
            <a:ext cx="2975034" cy="844185"/>
            <a:chOff x="2018387" y="3092555"/>
            <a:chExt cx="2975034" cy="844185"/>
          </a:xfrm>
        </p:grpSpPr>
        <p:sp>
          <p:nvSpPr>
            <p:cNvPr id="14" name="Freeform 7"/>
            <p:cNvSpPr/>
            <p:nvPr/>
          </p:nvSpPr>
          <p:spPr bwMode="auto">
            <a:xfrm>
              <a:off x="2018387" y="3515145"/>
              <a:ext cx="2764236" cy="421595"/>
            </a:xfrm>
            <a:custGeom>
              <a:avLst/>
              <a:gdLst>
                <a:gd name="T0" fmla="*/ 2780 w 2780"/>
                <a:gd name="T1" fmla="*/ 0 h 424"/>
                <a:gd name="T2" fmla="*/ 2780 w 2780"/>
                <a:gd name="T3" fmla="*/ 424 h 424"/>
                <a:gd name="T4" fmla="*/ 0 w 2780"/>
                <a:gd name="T5" fmla="*/ 424 h 424"/>
                <a:gd name="T6" fmla="*/ 375 w 2780"/>
                <a:gd name="T7" fmla="*/ 0 h 424"/>
                <a:gd name="T8" fmla="*/ 2780 w 2780"/>
                <a:gd name="T9" fmla="*/ 0 h 424"/>
              </a:gdLst>
              <a:ahLst/>
              <a:cxnLst>
                <a:cxn ang="0">
                  <a:pos x="T0" y="T1"/>
                </a:cxn>
                <a:cxn ang="0">
                  <a:pos x="T2" y="T3"/>
                </a:cxn>
                <a:cxn ang="0">
                  <a:pos x="T4" y="T5"/>
                </a:cxn>
                <a:cxn ang="0">
                  <a:pos x="T6" y="T7"/>
                </a:cxn>
                <a:cxn ang="0">
                  <a:pos x="T8" y="T9"/>
                </a:cxn>
              </a:cxnLst>
              <a:rect l="0" t="0" r="r" b="b"/>
              <a:pathLst>
                <a:path w="2780" h="424">
                  <a:moveTo>
                    <a:pt x="2780" y="0"/>
                  </a:moveTo>
                  <a:lnTo>
                    <a:pt x="2780" y="424"/>
                  </a:lnTo>
                  <a:lnTo>
                    <a:pt x="0" y="424"/>
                  </a:lnTo>
                  <a:lnTo>
                    <a:pt x="375" y="0"/>
                  </a:lnTo>
                  <a:lnTo>
                    <a:pt x="2780" y="0"/>
                  </a:lnTo>
                  <a:close/>
                </a:path>
              </a:pathLst>
            </a:custGeom>
            <a:solidFill>
              <a:schemeClr val="tx1">
                <a:lumMod val="10000"/>
                <a:lumOff val="9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5" name="Freeform 8"/>
            <p:cNvSpPr/>
            <p:nvPr/>
          </p:nvSpPr>
          <p:spPr bwMode="auto">
            <a:xfrm>
              <a:off x="2018387" y="3092555"/>
              <a:ext cx="2764236" cy="422590"/>
            </a:xfrm>
            <a:custGeom>
              <a:avLst/>
              <a:gdLst>
                <a:gd name="T0" fmla="*/ 0 w 2780"/>
                <a:gd name="T1" fmla="*/ 0 h 425"/>
                <a:gd name="T2" fmla="*/ 375 w 2780"/>
                <a:gd name="T3" fmla="*/ 425 h 425"/>
                <a:gd name="T4" fmla="*/ 2780 w 2780"/>
                <a:gd name="T5" fmla="*/ 425 h 425"/>
                <a:gd name="T6" fmla="*/ 2780 w 2780"/>
                <a:gd name="T7" fmla="*/ 0 h 425"/>
                <a:gd name="T8" fmla="*/ 0 w 2780"/>
                <a:gd name="T9" fmla="*/ 0 h 425"/>
              </a:gdLst>
              <a:ahLst/>
              <a:cxnLst>
                <a:cxn ang="0">
                  <a:pos x="T0" y="T1"/>
                </a:cxn>
                <a:cxn ang="0">
                  <a:pos x="T2" y="T3"/>
                </a:cxn>
                <a:cxn ang="0">
                  <a:pos x="T4" y="T5"/>
                </a:cxn>
                <a:cxn ang="0">
                  <a:pos x="T6" y="T7"/>
                </a:cxn>
                <a:cxn ang="0">
                  <a:pos x="T8" y="T9"/>
                </a:cxn>
              </a:cxnLst>
              <a:rect l="0" t="0" r="r" b="b"/>
              <a:pathLst>
                <a:path w="2780" h="425">
                  <a:moveTo>
                    <a:pt x="0" y="0"/>
                  </a:moveTo>
                  <a:lnTo>
                    <a:pt x="375" y="425"/>
                  </a:lnTo>
                  <a:lnTo>
                    <a:pt x="2780" y="425"/>
                  </a:lnTo>
                  <a:lnTo>
                    <a:pt x="2780" y="0"/>
                  </a:lnTo>
                  <a:lnTo>
                    <a:pt x="0"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6" name="Rectangle 9"/>
            <p:cNvSpPr>
              <a:spLocks noChangeArrowheads="1"/>
            </p:cNvSpPr>
            <p:nvPr/>
          </p:nvSpPr>
          <p:spPr bwMode="auto">
            <a:xfrm>
              <a:off x="4782623" y="3092555"/>
              <a:ext cx="210798" cy="422590"/>
            </a:xfrm>
            <a:prstGeom prst="rect">
              <a:avLst/>
            </a:pr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7" name="Rectangle 10"/>
            <p:cNvSpPr>
              <a:spLocks noChangeArrowheads="1"/>
            </p:cNvSpPr>
            <p:nvPr/>
          </p:nvSpPr>
          <p:spPr bwMode="auto">
            <a:xfrm>
              <a:off x="4782623" y="3515145"/>
              <a:ext cx="210798" cy="421595"/>
            </a:xfrm>
            <a:prstGeom prst="rect">
              <a:avLst/>
            </a:pr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38" name="Group 50"/>
          <p:cNvGrpSpPr/>
          <p:nvPr/>
        </p:nvGrpSpPr>
        <p:grpSpPr>
          <a:xfrm>
            <a:off x="999506" y="1026883"/>
            <a:ext cx="528168" cy="388190"/>
            <a:chOff x="685800" y="2752725"/>
            <a:chExt cx="581025" cy="427038"/>
          </a:xfrm>
          <a:solidFill>
            <a:schemeClr val="bg1"/>
          </a:solidFill>
        </p:grpSpPr>
        <p:sp>
          <p:nvSpPr>
            <p:cNvPr id="39" name="Freeform 274"/>
            <p:cNvSpPr>
              <a:spLocks noEditPoints="1"/>
            </p:cNvSpPr>
            <p:nvPr/>
          </p:nvSpPr>
          <p:spPr bwMode="auto">
            <a:xfrm>
              <a:off x="685800" y="2752725"/>
              <a:ext cx="503238" cy="365125"/>
            </a:xfrm>
            <a:custGeom>
              <a:avLst/>
              <a:gdLst>
                <a:gd name="T0" fmla="*/ 378 w 3169"/>
                <a:gd name="T1" fmla="*/ 260 h 2308"/>
                <a:gd name="T2" fmla="*/ 325 w 3169"/>
                <a:gd name="T3" fmla="*/ 283 h 2308"/>
                <a:gd name="T4" fmla="*/ 284 w 3169"/>
                <a:gd name="T5" fmla="*/ 323 h 2308"/>
                <a:gd name="T6" fmla="*/ 262 w 3169"/>
                <a:gd name="T7" fmla="*/ 376 h 2308"/>
                <a:gd name="T8" fmla="*/ 258 w 3169"/>
                <a:gd name="T9" fmla="*/ 464 h 2308"/>
                <a:gd name="T10" fmla="*/ 2947 w 3169"/>
                <a:gd name="T11" fmla="*/ 406 h 2308"/>
                <a:gd name="T12" fmla="*/ 2935 w 3169"/>
                <a:gd name="T13" fmla="*/ 349 h 2308"/>
                <a:gd name="T14" fmla="*/ 2902 w 3169"/>
                <a:gd name="T15" fmla="*/ 301 h 2308"/>
                <a:gd name="T16" fmla="*/ 2856 w 3169"/>
                <a:gd name="T17" fmla="*/ 269 h 2308"/>
                <a:gd name="T18" fmla="*/ 2797 w 3169"/>
                <a:gd name="T19" fmla="*/ 258 h 2308"/>
                <a:gd name="T20" fmla="*/ 413 w 3169"/>
                <a:gd name="T21" fmla="*/ 0 h 2308"/>
                <a:gd name="T22" fmla="*/ 2807 w 3169"/>
                <a:gd name="T23" fmla="*/ 3 h 2308"/>
                <a:gd name="T24" fmla="*/ 2905 w 3169"/>
                <a:gd name="T25" fmla="*/ 27 h 2308"/>
                <a:gd name="T26" fmla="*/ 2991 w 3169"/>
                <a:gd name="T27" fmla="*/ 74 h 2308"/>
                <a:gd name="T28" fmla="*/ 3064 w 3169"/>
                <a:gd name="T29" fmla="*/ 138 h 2308"/>
                <a:gd name="T30" fmla="*/ 3120 w 3169"/>
                <a:gd name="T31" fmla="*/ 218 h 2308"/>
                <a:gd name="T32" fmla="*/ 3156 w 3169"/>
                <a:gd name="T33" fmla="*/ 311 h 2308"/>
                <a:gd name="T34" fmla="*/ 3169 w 3169"/>
                <a:gd name="T35" fmla="*/ 412 h 2308"/>
                <a:gd name="T36" fmla="*/ 3122 w 3169"/>
                <a:gd name="T37" fmla="*/ 962 h 2308"/>
                <a:gd name="T38" fmla="*/ 2961 w 3169"/>
                <a:gd name="T39" fmla="*/ 962 h 2308"/>
                <a:gd name="T40" fmla="*/ 2947 w 3169"/>
                <a:gd name="T41" fmla="*/ 856 h 2308"/>
                <a:gd name="T42" fmla="*/ 258 w 3169"/>
                <a:gd name="T43" fmla="*/ 1900 h 2308"/>
                <a:gd name="T44" fmla="*/ 270 w 3169"/>
                <a:gd name="T45" fmla="*/ 1958 h 2308"/>
                <a:gd name="T46" fmla="*/ 302 w 3169"/>
                <a:gd name="T47" fmla="*/ 2006 h 2308"/>
                <a:gd name="T48" fmla="*/ 349 w 3169"/>
                <a:gd name="T49" fmla="*/ 2038 h 2308"/>
                <a:gd name="T50" fmla="*/ 408 w 3169"/>
                <a:gd name="T51" fmla="*/ 2049 h 2308"/>
                <a:gd name="T52" fmla="*/ 2246 w 3169"/>
                <a:gd name="T53" fmla="*/ 2308 h 2308"/>
                <a:gd name="T54" fmla="*/ 362 w 3169"/>
                <a:gd name="T55" fmla="*/ 2305 h 2308"/>
                <a:gd name="T56" fmla="*/ 264 w 3169"/>
                <a:gd name="T57" fmla="*/ 2279 h 2308"/>
                <a:gd name="T58" fmla="*/ 177 w 3169"/>
                <a:gd name="T59" fmla="*/ 2234 h 2308"/>
                <a:gd name="T60" fmla="*/ 104 w 3169"/>
                <a:gd name="T61" fmla="*/ 2169 h 2308"/>
                <a:gd name="T62" fmla="*/ 49 w 3169"/>
                <a:gd name="T63" fmla="*/ 2089 h 2308"/>
                <a:gd name="T64" fmla="*/ 12 w 3169"/>
                <a:gd name="T65" fmla="*/ 1997 h 2308"/>
                <a:gd name="T66" fmla="*/ 0 w 3169"/>
                <a:gd name="T67" fmla="*/ 1895 h 2308"/>
                <a:gd name="T68" fmla="*/ 3 w 3169"/>
                <a:gd name="T69" fmla="*/ 361 h 2308"/>
                <a:gd name="T70" fmla="*/ 28 w 3169"/>
                <a:gd name="T71" fmla="*/ 263 h 2308"/>
                <a:gd name="T72" fmla="*/ 74 w 3169"/>
                <a:gd name="T73" fmla="*/ 177 h 2308"/>
                <a:gd name="T74" fmla="*/ 139 w 3169"/>
                <a:gd name="T75" fmla="*/ 104 h 2308"/>
                <a:gd name="T76" fmla="*/ 220 w 3169"/>
                <a:gd name="T77" fmla="*/ 48 h 2308"/>
                <a:gd name="T78" fmla="*/ 312 w 3169"/>
                <a:gd name="T79" fmla="*/ 12 h 2308"/>
                <a:gd name="T80" fmla="*/ 413 w 3169"/>
                <a:gd name="T81" fmla="*/ 0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2308">
                  <a:moveTo>
                    <a:pt x="408" y="258"/>
                  </a:moveTo>
                  <a:lnTo>
                    <a:pt x="378" y="260"/>
                  </a:lnTo>
                  <a:lnTo>
                    <a:pt x="349" y="269"/>
                  </a:lnTo>
                  <a:lnTo>
                    <a:pt x="325" y="283"/>
                  </a:lnTo>
                  <a:lnTo>
                    <a:pt x="303" y="301"/>
                  </a:lnTo>
                  <a:lnTo>
                    <a:pt x="284" y="323"/>
                  </a:lnTo>
                  <a:lnTo>
                    <a:pt x="271" y="349"/>
                  </a:lnTo>
                  <a:lnTo>
                    <a:pt x="262" y="376"/>
                  </a:lnTo>
                  <a:lnTo>
                    <a:pt x="258" y="406"/>
                  </a:lnTo>
                  <a:lnTo>
                    <a:pt x="258" y="464"/>
                  </a:lnTo>
                  <a:lnTo>
                    <a:pt x="2947" y="464"/>
                  </a:lnTo>
                  <a:lnTo>
                    <a:pt x="2947" y="406"/>
                  </a:lnTo>
                  <a:lnTo>
                    <a:pt x="2944" y="376"/>
                  </a:lnTo>
                  <a:lnTo>
                    <a:pt x="2935" y="349"/>
                  </a:lnTo>
                  <a:lnTo>
                    <a:pt x="2921" y="323"/>
                  </a:lnTo>
                  <a:lnTo>
                    <a:pt x="2902" y="301"/>
                  </a:lnTo>
                  <a:lnTo>
                    <a:pt x="2881" y="283"/>
                  </a:lnTo>
                  <a:lnTo>
                    <a:pt x="2856" y="269"/>
                  </a:lnTo>
                  <a:lnTo>
                    <a:pt x="2827" y="260"/>
                  </a:lnTo>
                  <a:lnTo>
                    <a:pt x="2797" y="258"/>
                  </a:lnTo>
                  <a:lnTo>
                    <a:pt x="408" y="258"/>
                  </a:lnTo>
                  <a:close/>
                  <a:moveTo>
                    <a:pt x="413" y="0"/>
                  </a:moveTo>
                  <a:lnTo>
                    <a:pt x="2756" y="0"/>
                  </a:lnTo>
                  <a:lnTo>
                    <a:pt x="2807" y="3"/>
                  </a:lnTo>
                  <a:lnTo>
                    <a:pt x="2857" y="12"/>
                  </a:lnTo>
                  <a:lnTo>
                    <a:pt x="2905" y="27"/>
                  </a:lnTo>
                  <a:lnTo>
                    <a:pt x="2949" y="47"/>
                  </a:lnTo>
                  <a:lnTo>
                    <a:pt x="2991" y="74"/>
                  </a:lnTo>
                  <a:lnTo>
                    <a:pt x="3030" y="104"/>
                  </a:lnTo>
                  <a:lnTo>
                    <a:pt x="3064" y="138"/>
                  </a:lnTo>
                  <a:lnTo>
                    <a:pt x="3094" y="177"/>
                  </a:lnTo>
                  <a:lnTo>
                    <a:pt x="3120" y="218"/>
                  </a:lnTo>
                  <a:lnTo>
                    <a:pt x="3141" y="263"/>
                  </a:lnTo>
                  <a:lnTo>
                    <a:pt x="3156" y="311"/>
                  </a:lnTo>
                  <a:lnTo>
                    <a:pt x="3165" y="360"/>
                  </a:lnTo>
                  <a:lnTo>
                    <a:pt x="3169" y="412"/>
                  </a:lnTo>
                  <a:lnTo>
                    <a:pt x="3169" y="964"/>
                  </a:lnTo>
                  <a:lnTo>
                    <a:pt x="3122" y="962"/>
                  </a:lnTo>
                  <a:lnTo>
                    <a:pt x="2976" y="962"/>
                  </a:lnTo>
                  <a:lnTo>
                    <a:pt x="2961" y="962"/>
                  </a:lnTo>
                  <a:lnTo>
                    <a:pt x="2947" y="962"/>
                  </a:lnTo>
                  <a:lnTo>
                    <a:pt x="2947" y="856"/>
                  </a:lnTo>
                  <a:lnTo>
                    <a:pt x="258" y="856"/>
                  </a:lnTo>
                  <a:lnTo>
                    <a:pt x="258" y="1900"/>
                  </a:lnTo>
                  <a:lnTo>
                    <a:pt x="262" y="1930"/>
                  </a:lnTo>
                  <a:lnTo>
                    <a:pt x="270" y="1958"/>
                  </a:lnTo>
                  <a:lnTo>
                    <a:pt x="284" y="1984"/>
                  </a:lnTo>
                  <a:lnTo>
                    <a:pt x="302" y="2006"/>
                  </a:lnTo>
                  <a:lnTo>
                    <a:pt x="324" y="2023"/>
                  </a:lnTo>
                  <a:lnTo>
                    <a:pt x="349" y="2038"/>
                  </a:lnTo>
                  <a:lnTo>
                    <a:pt x="377" y="2047"/>
                  </a:lnTo>
                  <a:lnTo>
                    <a:pt x="408" y="2049"/>
                  </a:lnTo>
                  <a:lnTo>
                    <a:pt x="2246" y="2049"/>
                  </a:lnTo>
                  <a:lnTo>
                    <a:pt x="2246" y="2308"/>
                  </a:lnTo>
                  <a:lnTo>
                    <a:pt x="413" y="2308"/>
                  </a:lnTo>
                  <a:lnTo>
                    <a:pt x="362" y="2305"/>
                  </a:lnTo>
                  <a:lnTo>
                    <a:pt x="312" y="2295"/>
                  </a:lnTo>
                  <a:lnTo>
                    <a:pt x="264" y="2279"/>
                  </a:lnTo>
                  <a:lnTo>
                    <a:pt x="220" y="2260"/>
                  </a:lnTo>
                  <a:lnTo>
                    <a:pt x="177" y="2234"/>
                  </a:lnTo>
                  <a:lnTo>
                    <a:pt x="140" y="2203"/>
                  </a:lnTo>
                  <a:lnTo>
                    <a:pt x="104" y="2169"/>
                  </a:lnTo>
                  <a:lnTo>
                    <a:pt x="74" y="2131"/>
                  </a:lnTo>
                  <a:lnTo>
                    <a:pt x="49" y="2089"/>
                  </a:lnTo>
                  <a:lnTo>
                    <a:pt x="28" y="2045"/>
                  </a:lnTo>
                  <a:lnTo>
                    <a:pt x="12" y="1997"/>
                  </a:lnTo>
                  <a:lnTo>
                    <a:pt x="3" y="1947"/>
                  </a:lnTo>
                  <a:lnTo>
                    <a:pt x="0" y="1895"/>
                  </a:lnTo>
                  <a:lnTo>
                    <a:pt x="0" y="412"/>
                  </a:lnTo>
                  <a:lnTo>
                    <a:pt x="3" y="361"/>
                  </a:lnTo>
                  <a:lnTo>
                    <a:pt x="12" y="311"/>
                  </a:lnTo>
                  <a:lnTo>
                    <a:pt x="28" y="263"/>
                  </a:lnTo>
                  <a:lnTo>
                    <a:pt x="49" y="219"/>
                  </a:lnTo>
                  <a:lnTo>
                    <a:pt x="74" y="177"/>
                  </a:lnTo>
                  <a:lnTo>
                    <a:pt x="104" y="138"/>
                  </a:lnTo>
                  <a:lnTo>
                    <a:pt x="139" y="104"/>
                  </a:lnTo>
                  <a:lnTo>
                    <a:pt x="177" y="74"/>
                  </a:lnTo>
                  <a:lnTo>
                    <a:pt x="220" y="48"/>
                  </a:lnTo>
                  <a:lnTo>
                    <a:pt x="264" y="27"/>
                  </a:lnTo>
                  <a:lnTo>
                    <a:pt x="312" y="12"/>
                  </a:lnTo>
                  <a:lnTo>
                    <a:pt x="362" y="3"/>
                  </a:lnTo>
                  <a:lnTo>
                    <a:pt x="41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40" name="Freeform 275"/>
            <p:cNvSpPr>
              <a:spLocks noEditPoints="1"/>
            </p:cNvSpPr>
            <p:nvPr/>
          </p:nvSpPr>
          <p:spPr bwMode="auto">
            <a:xfrm>
              <a:off x="1073150" y="2935288"/>
              <a:ext cx="193675" cy="244475"/>
            </a:xfrm>
            <a:custGeom>
              <a:avLst/>
              <a:gdLst>
                <a:gd name="T0" fmla="*/ 561 w 1218"/>
                <a:gd name="T1" fmla="*/ 966 h 1541"/>
                <a:gd name="T2" fmla="*/ 516 w 1218"/>
                <a:gd name="T3" fmla="*/ 1013 h 1541"/>
                <a:gd name="T4" fmla="*/ 510 w 1218"/>
                <a:gd name="T5" fmla="*/ 1080 h 1541"/>
                <a:gd name="T6" fmla="*/ 548 w 1218"/>
                <a:gd name="T7" fmla="*/ 1135 h 1541"/>
                <a:gd name="T8" fmla="*/ 558 w 1218"/>
                <a:gd name="T9" fmla="*/ 1155 h 1541"/>
                <a:gd name="T10" fmla="*/ 568 w 1218"/>
                <a:gd name="T11" fmla="*/ 1316 h 1541"/>
                <a:gd name="T12" fmla="*/ 609 w 1218"/>
                <a:gd name="T13" fmla="*/ 1336 h 1541"/>
                <a:gd name="T14" fmla="*/ 649 w 1218"/>
                <a:gd name="T15" fmla="*/ 1316 h 1541"/>
                <a:gd name="T16" fmla="*/ 659 w 1218"/>
                <a:gd name="T17" fmla="*/ 1156 h 1541"/>
                <a:gd name="T18" fmla="*/ 669 w 1218"/>
                <a:gd name="T19" fmla="*/ 1134 h 1541"/>
                <a:gd name="T20" fmla="*/ 707 w 1218"/>
                <a:gd name="T21" fmla="*/ 1078 h 1541"/>
                <a:gd name="T22" fmla="*/ 699 w 1218"/>
                <a:gd name="T23" fmla="*/ 1009 h 1541"/>
                <a:gd name="T24" fmla="*/ 649 w 1218"/>
                <a:gd name="T25" fmla="*/ 962 h 1541"/>
                <a:gd name="T26" fmla="*/ 536 w 1218"/>
                <a:gd name="T27" fmla="*/ 201 h 1541"/>
                <a:gd name="T28" fmla="*/ 438 w 1218"/>
                <a:gd name="T29" fmla="*/ 228 h 1541"/>
                <a:gd name="T30" fmla="*/ 368 w 1218"/>
                <a:gd name="T31" fmla="*/ 297 h 1541"/>
                <a:gd name="T32" fmla="*/ 341 w 1218"/>
                <a:gd name="T33" fmla="*/ 395 h 1541"/>
                <a:gd name="T34" fmla="*/ 347 w 1218"/>
                <a:gd name="T35" fmla="*/ 692 h 1541"/>
                <a:gd name="T36" fmla="*/ 877 w 1218"/>
                <a:gd name="T37" fmla="*/ 649 h 1541"/>
                <a:gd name="T38" fmla="*/ 873 w 1218"/>
                <a:gd name="T39" fmla="*/ 361 h 1541"/>
                <a:gd name="T40" fmla="*/ 831 w 1218"/>
                <a:gd name="T41" fmla="*/ 271 h 1541"/>
                <a:gd name="T42" fmla="*/ 750 w 1218"/>
                <a:gd name="T43" fmla="*/ 213 h 1541"/>
                <a:gd name="T44" fmla="*/ 536 w 1218"/>
                <a:gd name="T45" fmla="*/ 201 h 1541"/>
                <a:gd name="T46" fmla="*/ 733 w 1218"/>
                <a:gd name="T47" fmla="*/ 4 h 1541"/>
                <a:gd name="T48" fmla="*/ 868 w 1218"/>
                <a:gd name="T49" fmla="*/ 47 h 1541"/>
                <a:gd name="T50" fmla="*/ 978 w 1218"/>
                <a:gd name="T51" fmla="*/ 132 h 1541"/>
                <a:gd name="T52" fmla="*/ 1051 w 1218"/>
                <a:gd name="T53" fmla="*/ 252 h 1541"/>
                <a:gd name="T54" fmla="*/ 1078 w 1218"/>
                <a:gd name="T55" fmla="*/ 394 h 1541"/>
                <a:gd name="T56" fmla="*/ 1075 w 1218"/>
                <a:gd name="T57" fmla="*/ 695 h 1541"/>
                <a:gd name="T58" fmla="*/ 1156 w 1218"/>
                <a:gd name="T59" fmla="*/ 737 h 1541"/>
                <a:gd name="T60" fmla="*/ 1207 w 1218"/>
                <a:gd name="T61" fmla="*/ 813 h 1541"/>
                <a:gd name="T62" fmla="*/ 1218 w 1218"/>
                <a:gd name="T63" fmla="*/ 1358 h 1541"/>
                <a:gd name="T64" fmla="*/ 1192 w 1218"/>
                <a:gd name="T65" fmla="*/ 1450 h 1541"/>
                <a:gd name="T66" fmla="*/ 1127 w 1218"/>
                <a:gd name="T67" fmla="*/ 1517 h 1541"/>
                <a:gd name="T68" fmla="*/ 1034 w 1218"/>
                <a:gd name="T69" fmla="*/ 1541 h 1541"/>
                <a:gd name="T70" fmla="*/ 119 w 1218"/>
                <a:gd name="T71" fmla="*/ 1530 h 1541"/>
                <a:gd name="T72" fmla="*/ 43 w 1218"/>
                <a:gd name="T73" fmla="*/ 1476 h 1541"/>
                <a:gd name="T74" fmla="*/ 2 w 1218"/>
                <a:gd name="T75" fmla="*/ 1391 h 1541"/>
                <a:gd name="T76" fmla="*/ 2 w 1218"/>
                <a:gd name="T77" fmla="*/ 842 h 1541"/>
                <a:gd name="T78" fmla="*/ 41 w 1218"/>
                <a:gd name="T79" fmla="*/ 759 h 1541"/>
                <a:gd name="T80" fmla="*/ 115 w 1218"/>
                <a:gd name="T81" fmla="*/ 704 h 1541"/>
                <a:gd name="T82" fmla="*/ 142 w 1218"/>
                <a:gd name="T83" fmla="*/ 648 h 1541"/>
                <a:gd name="T84" fmla="*/ 154 w 1218"/>
                <a:gd name="T85" fmla="*/ 297 h 1541"/>
                <a:gd name="T86" fmla="*/ 213 w 1218"/>
                <a:gd name="T87" fmla="*/ 169 h 1541"/>
                <a:gd name="T88" fmla="*/ 312 w 1218"/>
                <a:gd name="T89" fmla="*/ 70 h 1541"/>
                <a:gd name="T90" fmla="*/ 439 w 1218"/>
                <a:gd name="T91" fmla="*/ 1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8" h="1541">
                  <a:moveTo>
                    <a:pt x="603" y="954"/>
                  </a:moveTo>
                  <a:lnTo>
                    <a:pt x="582" y="958"/>
                  </a:lnTo>
                  <a:lnTo>
                    <a:pt x="561" y="966"/>
                  </a:lnTo>
                  <a:lnTo>
                    <a:pt x="543" y="978"/>
                  </a:lnTo>
                  <a:lnTo>
                    <a:pt x="528" y="995"/>
                  </a:lnTo>
                  <a:lnTo>
                    <a:pt x="516" y="1013"/>
                  </a:lnTo>
                  <a:lnTo>
                    <a:pt x="509" y="1036"/>
                  </a:lnTo>
                  <a:lnTo>
                    <a:pt x="507" y="1058"/>
                  </a:lnTo>
                  <a:lnTo>
                    <a:pt x="510" y="1080"/>
                  </a:lnTo>
                  <a:lnTo>
                    <a:pt x="518" y="1101"/>
                  </a:lnTo>
                  <a:lnTo>
                    <a:pt x="531" y="1119"/>
                  </a:lnTo>
                  <a:lnTo>
                    <a:pt x="548" y="1135"/>
                  </a:lnTo>
                  <a:lnTo>
                    <a:pt x="554" y="1141"/>
                  </a:lnTo>
                  <a:lnTo>
                    <a:pt x="558" y="1148"/>
                  </a:lnTo>
                  <a:lnTo>
                    <a:pt x="558" y="1155"/>
                  </a:lnTo>
                  <a:lnTo>
                    <a:pt x="558" y="1286"/>
                  </a:lnTo>
                  <a:lnTo>
                    <a:pt x="561" y="1302"/>
                  </a:lnTo>
                  <a:lnTo>
                    <a:pt x="568" y="1316"/>
                  </a:lnTo>
                  <a:lnTo>
                    <a:pt x="579" y="1327"/>
                  </a:lnTo>
                  <a:lnTo>
                    <a:pt x="592" y="1334"/>
                  </a:lnTo>
                  <a:lnTo>
                    <a:pt x="609" y="1336"/>
                  </a:lnTo>
                  <a:lnTo>
                    <a:pt x="624" y="1334"/>
                  </a:lnTo>
                  <a:lnTo>
                    <a:pt x="638" y="1327"/>
                  </a:lnTo>
                  <a:lnTo>
                    <a:pt x="649" y="1316"/>
                  </a:lnTo>
                  <a:lnTo>
                    <a:pt x="656" y="1302"/>
                  </a:lnTo>
                  <a:lnTo>
                    <a:pt x="659" y="1286"/>
                  </a:lnTo>
                  <a:lnTo>
                    <a:pt x="659" y="1156"/>
                  </a:lnTo>
                  <a:lnTo>
                    <a:pt x="660" y="1148"/>
                  </a:lnTo>
                  <a:lnTo>
                    <a:pt x="663" y="1141"/>
                  </a:lnTo>
                  <a:lnTo>
                    <a:pt x="669" y="1134"/>
                  </a:lnTo>
                  <a:lnTo>
                    <a:pt x="688" y="1118"/>
                  </a:lnTo>
                  <a:lnTo>
                    <a:pt x="700" y="1099"/>
                  </a:lnTo>
                  <a:lnTo>
                    <a:pt x="707" y="1078"/>
                  </a:lnTo>
                  <a:lnTo>
                    <a:pt x="709" y="1053"/>
                  </a:lnTo>
                  <a:lnTo>
                    <a:pt x="706" y="1030"/>
                  </a:lnTo>
                  <a:lnTo>
                    <a:pt x="699" y="1009"/>
                  </a:lnTo>
                  <a:lnTo>
                    <a:pt x="685" y="990"/>
                  </a:lnTo>
                  <a:lnTo>
                    <a:pt x="669" y="975"/>
                  </a:lnTo>
                  <a:lnTo>
                    <a:pt x="649" y="962"/>
                  </a:lnTo>
                  <a:lnTo>
                    <a:pt x="625" y="956"/>
                  </a:lnTo>
                  <a:lnTo>
                    <a:pt x="603" y="954"/>
                  </a:lnTo>
                  <a:close/>
                  <a:moveTo>
                    <a:pt x="536" y="201"/>
                  </a:moveTo>
                  <a:lnTo>
                    <a:pt x="501" y="204"/>
                  </a:lnTo>
                  <a:lnTo>
                    <a:pt x="468" y="213"/>
                  </a:lnTo>
                  <a:lnTo>
                    <a:pt x="438" y="228"/>
                  </a:lnTo>
                  <a:lnTo>
                    <a:pt x="411" y="246"/>
                  </a:lnTo>
                  <a:lnTo>
                    <a:pt x="388" y="271"/>
                  </a:lnTo>
                  <a:lnTo>
                    <a:pt x="368" y="297"/>
                  </a:lnTo>
                  <a:lnTo>
                    <a:pt x="354" y="327"/>
                  </a:lnTo>
                  <a:lnTo>
                    <a:pt x="345" y="361"/>
                  </a:lnTo>
                  <a:lnTo>
                    <a:pt x="341" y="395"/>
                  </a:lnTo>
                  <a:lnTo>
                    <a:pt x="341" y="649"/>
                  </a:lnTo>
                  <a:lnTo>
                    <a:pt x="344" y="671"/>
                  </a:lnTo>
                  <a:lnTo>
                    <a:pt x="347" y="692"/>
                  </a:lnTo>
                  <a:lnTo>
                    <a:pt x="872" y="692"/>
                  </a:lnTo>
                  <a:lnTo>
                    <a:pt x="876" y="671"/>
                  </a:lnTo>
                  <a:lnTo>
                    <a:pt x="877" y="649"/>
                  </a:lnTo>
                  <a:lnTo>
                    <a:pt x="876" y="649"/>
                  </a:lnTo>
                  <a:lnTo>
                    <a:pt x="876" y="395"/>
                  </a:lnTo>
                  <a:lnTo>
                    <a:pt x="873" y="361"/>
                  </a:lnTo>
                  <a:lnTo>
                    <a:pt x="864" y="327"/>
                  </a:lnTo>
                  <a:lnTo>
                    <a:pt x="849" y="297"/>
                  </a:lnTo>
                  <a:lnTo>
                    <a:pt x="831" y="271"/>
                  </a:lnTo>
                  <a:lnTo>
                    <a:pt x="807" y="246"/>
                  </a:lnTo>
                  <a:lnTo>
                    <a:pt x="781" y="228"/>
                  </a:lnTo>
                  <a:lnTo>
                    <a:pt x="750" y="213"/>
                  </a:lnTo>
                  <a:lnTo>
                    <a:pt x="717" y="204"/>
                  </a:lnTo>
                  <a:lnTo>
                    <a:pt x="683" y="201"/>
                  </a:lnTo>
                  <a:lnTo>
                    <a:pt x="536" y="201"/>
                  </a:lnTo>
                  <a:close/>
                  <a:moveTo>
                    <a:pt x="537" y="0"/>
                  </a:moveTo>
                  <a:lnTo>
                    <a:pt x="683" y="0"/>
                  </a:lnTo>
                  <a:lnTo>
                    <a:pt x="733" y="4"/>
                  </a:lnTo>
                  <a:lnTo>
                    <a:pt x="781" y="13"/>
                  </a:lnTo>
                  <a:lnTo>
                    <a:pt x="826" y="27"/>
                  </a:lnTo>
                  <a:lnTo>
                    <a:pt x="868" y="47"/>
                  </a:lnTo>
                  <a:lnTo>
                    <a:pt x="908" y="71"/>
                  </a:lnTo>
                  <a:lnTo>
                    <a:pt x="945" y="100"/>
                  </a:lnTo>
                  <a:lnTo>
                    <a:pt x="978" y="132"/>
                  </a:lnTo>
                  <a:lnTo>
                    <a:pt x="1007" y="169"/>
                  </a:lnTo>
                  <a:lnTo>
                    <a:pt x="1031" y="209"/>
                  </a:lnTo>
                  <a:lnTo>
                    <a:pt x="1051" y="252"/>
                  </a:lnTo>
                  <a:lnTo>
                    <a:pt x="1066" y="297"/>
                  </a:lnTo>
                  <a:lnTo>
                    <a:pt x="1075" y="345"/>
                  </a:lnTo>
                  <a:lnTo>
                    <a:pt x="1078" y="394"/>
                  </a:lnTo>
                  <a:lnTo>
                    <a:pt x="1078" y="648"/>
                  </a:lnTo>
                  <a:lnTo>
                    <a:pt x="1077" y="672"/>
                  </a:lnTo>
                  <a:lnTo>
                    <a:pt x="1075" y="695"/>
                  </a:lnTo>
                  <a:lnTo>
                    <a:pt x="1105" y="705"/>
                  </a:lnTo>
                  <a:lnTo>
                    <a:pt x="1131" y="720"/>
                  </a:lnTo>
                  <a:lnTo>
                    <a:pt x="1156" y="737"/>
                  </a:lnTo>
                  <a:lnTo>
                    <a:pt x="1177" y="760"/>
                  </a:lnTo>
                  <a:lnTo>
                    <a:pt x="1194" y="784"/>
                  </a:lnTo>
                  <a:lnTo>
                    <a:pt x="1207" y="813"/>
                  </a:lnTo>
                  <a:lnTo>
                    <a:pt x="1214" y="843"/>
                  </a:lnTo>
                  <a:lnTo>
                    <a:pt x="1218" y="874"/>
                  </a:lnTo>
                  <a:lnTo>
                    <a:pt x="1218" y="1358"/>
                  </a:lnTo>
                  <a:lnTo>
                    <a:pt x="1214" y="1391"/>
                  </a:lnTo>
                  <a:lnTo>
                    <a:pt x="1205" y="1421"/>
                  </a:lnTo>
                  <a:lnTo>
                    <a:pt x="1192" y="1450"/>
                  </a:lnTo>
                  <a:lnTo>
                    <a:pt x="1174" y="1476"/>
                  </a:lnTo>
                  <a:lnTo>
                    <a:pt x="1152" y="1498"/>
                  </a:lnTo>
                  <a:lnTo>
                    <a:pt x="1127" y="1517"/>
                  </a:lnTo>
                  <a:lnTo>
                    <a:pt x="1098" y="1530"/>
                  </a:lnTo>
                  <a:lnTo>
                    <a:pt x="1067" y="1539"/>
                  </a:lnTo>
                  <a:lnTo>
                    <a:pt x="1034" y="1541"/>
                  </a:lnTo>
                  <a:lnTo>
                    <a:pt x="183" y="1541"/>
                  </a:lnTo>
                  <a:lnTo>
                    <a:pt x="150" y="1539"/>
                  </a:lnTo>
                  <a:lnTo>
                    <a:pt x="119" y="1530"/>
                  </a:lnTo>
                  <a:lnTo>
                    <a:pt x="91" y="1517"/>
                  </a:lnTo>
                  <a:lnTo>
                    <a:pt x="65" y="1498"/>
                  </a:lnTo>
                  <a:lnTo>
                    <a:pt x="43" y="1476"/>
                  </a:lnTo>
                  <a:lnTo>
                    <a:pt x="24" y="1450"/>
                  </a:lnTo>
                  <a:lnTo>
                    <a:pt x="11" y="1421"/>
                  </a:lnTo>
                  <a:lnTo>
                    <a:pt x="2" y="1391"/>
                  </a:lnTo>
                  <a:lnTo>
                    <a:pt x="0" y="1358"/>
                  </a:lnTo>
                  <a:lnTo>
                    <a:pt x="0" y="874"/>
                  </a:lnTo>
                  <a:lnTo>
                    <a:pt x="2" y="842"/>
                  </a:lnTo>
                  <a:lnTo>
                    <a:pt x="11" y="812"/>
                  </a:lnTo>
                  <a:lnTo>
                    <a:pt x="24" y="784"/>
                  </a:lnTo>
                  <a:lnTo>
                    <a:pt x="41" y="759"/>
                  </a:lnTo>
                  <a:lnTo>
                    <a:pt x="63" y="736"/>
                  </a:lnTo>
                  <a:lnTo>
                    <a:pt x="88" y="719"/>
                  </a:lnTo>
                  <a:lnTo>
                    <a:pt x="115" y="704"/>
                  </a:lnTo>
                  <a:lnTo>
                    <a:pt x="145" y="695"/>
                  </a:lnTo>
                  <a:lnTo>
                    <a:pt x="143" y="671"/>
                  </a:lnTo>
                  <a:lnTo>
                    <a:pt x="142" y="648"/>
                  </a:lnTo>
                  <a:lnTo>
                    <a:pt x="142" y="394"/>
                  </a:lnTo>
                  <a:lnTo>
                    <a:pt x="145" y="345"/>
                  </a:lnTo>
                  <a:lnTo>
                    <a:pt x="154" y="297"/>
                  </a:lnTo>
                  <a:lnTo>
                    <a:pt x="168" y="252"/>
                  </a:lnTo>
                  <a:lnTo>
                    <a:pt x="188" y="209"/>
                  </a:lnTo>
                  <a:lnTo>
                    <a:pt x="213" y="169"/>
                  </a:lnTo>
                  <a:lnTo>
                    <a:pt x="242" y="132"/>
                  </a:lnTo>
                  <a:lnTo>
                    <a:pt x="275" y="100"/>
                  </a:lnTo>
                  <a:lnTo>
                    <a:pt x="312" y="70"/>
                  </a:lnTo>
                  <a:lnTo>
                    <a:pt x="351" y="46"/>
                  </a:lnTo>
                  <a:lnTo>
                    <a:pt x="394" y="27"/>
                  </a:lnTo>
                  <a:lnTo>
                    <a:pt x="439" y="13"/>
                  </a:lnTo>
                  <a:lnTo>
                    <a:pt x="487" y="4"/>
                  </a:lnTo>
                  <a:lnTo>
                    <a:pt x="537"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51" name="Inhaltsplatzhalter 4"/>
          <p:cNvSpPr txBox="1"/>
          <p:nvPr/>
        </p:nvSpPr>
        <p:spPr>
          <a:xfrm>
            <a:off x="2370133" y="1057492"/>
            <a:ext cx="2207968" cy="276999"/>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accent1"/>
                </a:solidFill>
                <a:latin typeface="+mn-lt"/>
                <a:cs typeface="+mn-ea"/>
                <a:sym typeface="+mn-lt"/>
              </a:rPr>
              <a:t>KNN with K=5</a:t>
            </a:r>
            <a:endParaRPr lang="en-US" altLang="zh-CN" sz="1200" dirty="0">
              <a:solidFill>
                <a:schemeClr val="bg1">
                  <a:lumMod val="50000"/>
                </a:schemeClr>
              </a:solidFill>
              <a:latin typeface="+mn-lt"/>
              <a:cs typeface="+mn-ea"/>
              <a:sym typeface="+mn-lt"/>
            </a:endParaRPr>
          </a:p>
        </p:txBody>
      </p:sp>
      <p:sp>
        <p:nvSpPr>
          <p:cNvPr id="84" name="TextBox 83">
            <a:extLst>
              <a:ext uri="{FF2B5EF4-FFF2-40B4-BE49-F238E27FC236}">
                <a16:creationId xmlns:a16="http://schemas.microsoft.com/office/drawing/2014/main" id="{D3DA3418-6FED-AD9F-9D69-5559815408D5}"/>
              </a:ext>
            </a:extLst>
          </p:cNvPr>
          <p:cNvSpPr txBox="1"/>
          <p:nvPr/>
        </p:nvSpPr>
        <p:spPr>
          <a:xfrm>
            <a:off x="324464" y="127819"/>
            <a:ext cx="658761" cy="369332"/>
          </a:xfrm>
          <a:prstGeom prst="rect">
            <a:avLst/>
          </a:prstGeom>
          <a:noFill/>
        </p:spPr>
        <p:txBody>
          <a:bodyPr wrap="square" rtlCol="0">
            <a:spAutoFit/>
          </a:bodyPr>
          <a:lstStyle/>
          <a:p>
            <a:r>
              <a:rPr lang="en-US" altLang="zh-CN" dirty="0"/>
              <a:t>10</a:t>
            </a:r>
            <a:endParaRPr lang="zh-CN" altLang="en-US" dirty="0"/>
          </a:p>
        </p:txBody>
      </p:sp>
      <p:pic>
        <p:nvPicPr>
          <p:cNvPr id="19" name="Picture 18">
            <a:extLst>
              <a:ext uri="{FF2B5EF4-FFF2-40B4-BE49-F238E27FC236}">
                <a16:creationId xmlns:a16="http://schemas.microsoft.com/office/drawing/2014/main" id="{DF60A18B-4D7E-79BF-D11C-C8A779567249}"/>
              </a:ext>
            </a:extLst>
          </p:cNvPr>
          <p:cNvPicPr>
            <a:picLocks noChangeAspect="1"/>
          </p:cNvPicPr>
          <p:nvPr/>
        </p:nvPicPr>
        <p:blipFill>
          <a:blip r:embed="rId4"/>
          <a:stretch>
            <a:fillRect/>
          </a:stretch>
        </p:blipFill>
        <p:spPr>
          <a:xfrm>
            <a:off x="1527674" y="5882402"/>
            <a:ext cx="3400379" cy="422590"/>
          </a:xfrm>
          <a:prstGeom prst="rect">
            <a:avLst/>
          </a:prstGeom>
        </p:spPr>
      </p:pic>
      <p:pic>
        <p:nvPicPr>
          <p:cNvPr id="21" name="Picture 20">
            <a:extLst>
              <a:ext uri="{FF2B5EF4-FFF2-40B4-BE49-F238E27FC236}">
                <a16:creationId xmlns:a16="http://schemas.microsoft.com/office/drawing/2014/main" id="{4C7250E7-9798-894B-0852-62704526991D}"/>
              </a:ext>
            </a:extLst>
          </p:cNvPr>
          <p:cNvPicPr>
            <a:picLocks noChangeAspect="1"/>
          </p:cNvPicPr>
          <p:nvPr/>
        </p:nvPicPr>
        <p:blipFill>
          <a:blip r:embed="rId5"/>
          <a:stretch>
            <a:fillRect/>
          </a:stretch>
        </p:blipFill>
        <p:spPr>
          <a:xfrm>
            <a:off x="7777017" y="1691958"/>
            <a:ext cx="4374259" cy="2476715"/>
          </a:xfrm>
          <a:prstGeom prst="rect">
            <a:avLst/>
          </a:prstGeom>
        </p:spPr>
      </p:pic>
      <p:pic>
        <p:nvPicPr>
          <p:cNvPr id="23" name="Picture 22">
            <a:extLst>
              <a:ext uri="{FF2B5EF4-FFF2-40B4-BE49-F238E27FC236}">
                <a16:creationId xmlns:a16="http://schemas.microsoft.com/office/drawing/2014/main" id="{B8D6F21D-F39E-C7B9-07C7-272DC80A7307}"/>
              </a:ext>
            </a:extLst>
          </p:cNvPr>
          <p:cNvPicPr>
            <a:picLocks noChangeAspect="1"/>
          </p:cNvPicPr>
          <p:nvPr/>
        </p:nvPicPr>
        <p:blipFill>
          <a:blip r:embed="rId6"/>
          <a:stretch>
            <a:fillRect/>
          </a:stretch>
        </p:blipFill>
        <p:spPr>
          <a:xfrm>
            <a:off x="215006" y="2031078"/>
            <a:ext cx="7376799" cy="899238"/>
          </a:xfrm>
          <a:prstGeom prst="rect">
            <a:avLst/>
          </a:prstGeom>
        </p:spPr>
      </p:pic>
      <p:sp>
        <p:nvSpPr>
          <p:cNvPr id="24" name="TextBox 23">
            <a:extLst>
              <a:ext uri="{FF2B5EF4-FFF2-40B4-BE49-F238E27FC236}">
                <a16:creationId xmlns:a16="http://schemas.microsoft.com/office/drawing/2014/main" id="{ABF54E41-CEC0-A3AD-917C-B3D41E9A4E7B}"/>
              </a:ext>
            </a:extLst>
          </p:cNvPr>
          <p:cNvSpPr txBox="1"/>
          <p:nvPr/>
        </p:nvSpPr>
        <p:spPr>
          <a:xfrm>
            <a:off x="999506" y="3142415"/>
            <a:ext cx="5624052" cy="646331"/>
          </a:xfrm>
          <a:prstGeom prst="rect">
            <a:avLst/>
          </a:prstGeom>
          <a:noFill/>
        </p:spPr>
        <p:txBody>
          <a:bodyPr wrap="square" rtlCol="0">
            <a:spAutoFit/>
          </a:bodyPr>
          <a:lstStyle/>
          <a:p>
            <a:r>
              <a:rPr lang="en-US" altLang="zh-CN" dirty="0"/>
              <a:t>Here I have selected the features that’s has the strongest correlation and are important to our use case</a:t>
            </a:r>
            <a:endParaRPr lang="zh-CN" altLang="en-US" dirty="0"/>
          </a:p>
        </p:txBody>
      </p:sp>
      <p:sp>
        <p:nvSpPr>
          <p:cNvPr id="25" name="TextBox 24">
            <a:extLst>
              <a:ext uri="{FF2B5EF4-FFF2-40B4-BE49-F238E27FC236}">
                <a16:creationId xmlns:a16="http://schemas.microsoft.com/office/drawing/2014/main" id="{216C755F-A08F-9FBF-E135-110E6D41562C}"/>
              </a:ext>
            </a:extLst>
          </p:cNvPr>
          <p:cNvSpPr txBox="1"/>
          <p:nvPr/>
        </p:nvSpPr>
        <p:spPr>
          <a:xfrm>
            <a:off x="1264639" y="4498730"/>
            <a:ext cx="4857135" cy="646331"/>
          </a:xfrm>
          <a:prstGeom prst="rect">
            <a:avLst/>
          </a:prstGeom>
          <a:noFill/>
        </p:spPr>
        <p:txBody>
          <a:bodyPr wrap="square" rtlCol="0">
            <a:spAutoFit/>
          </a:bodyPr>
          <a:lstStyle/>
          <a:p>
            <a:r>
              <a:rPr lang="en-US" altLang="zh-CN" b="0" i="0" dirty="0">
                <a:effectLst/>
                <a:latin typeface="Söhne"/>
              </a:rPr>
              <a:t>After I trained the model and evaluated the model, I got 0.99 R – squared value.</a:t>
            </a:r>
            <a:endParaRPr lang="zh-CN" altLang="en-US" dirty="0"/>
          </a:p>
        </p:txBody>
      </p:sp>
      <p:cxnSp>
        <p:nvCxnSpPr>
          <p:cNvPr id="27" name="Straight Arrow Connector 26">
            <a:extLst>
              <a:ext uri="{FF2B5EF4-FFF2-40B4-BE49-F238E27FC236}">
                <a16:creationId xmlns:a16="http://schemas.microsoft.com/office/drawing/2014/main" id="{CFB84CED-5C7E-EB1C-70E4-C5AA9CFD34CD}"/>
              </a:ext>
            </a:extLst>
          </p:cNvPr>
          <p:cNvCxnSpPr/>
          <p:nvPr/>
        </p:nvCxnSpPr>
        <p:spPr>
          <a:xfrm flipH="1" flipV="1">
            <a:off x="3474117" y="2480697"/>
            <a:ext cx="182684" cy="661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0A24FB-F0E5-A2CF-35A4-A04D22D3B40C}"/>
              </a:ext>
            </a:extLst>
          </p:cNvPr>
          <p:cNvCxnSpPr/>
          <p:nvPr/>
        </p:nvCxnSpPr>
        <p:spPr>
          <a:xfrm>
            <a:off x="3201225" y="5439054"/>
            <a:ext cx="53276" cy="44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B7F1010-DDBA-8233-3CDC-92121D7F5FF9}"/>
              </a:ext>
            </a:extLst>
          </p:cNvPr>
          <p:cNvSpPr txBox="1"/>
          <p:nvPr/>
        </p:nvSpPr>
        <p:spPr>
          <a:xfrm>
            <a:off x="8367252" y="4168672"/>
            <a:ext cx="3354490" cy="369332"/>
          </a:xfrm>
          <a:prstGeom prst="rect">
            <a:avLst/>
          </a:prstGeom>
          <a:noFill/>
        </p:spPr>
        <p:txBody>
          <a:bodyPr wrap="square" rtlCol="0">
            <a:spAutoFit/>
          </a:bodyPr>
          <a:lstStyle/>
          <a:p>
            <a:r>
              <a:rPr lang="en-US" altLang="zh-CN" dirty="0">
                <a:latin typeface="Söhne"/>
              </a:rPr>
              <a:t>F</a:t>
            </a:r>
            <a:r>
              <a:rPr lang="en-US" altLang="zh-CN" b="0" i="0" dirty="0">
                <a:effectLst/>
                <a:latin typeface="Söhne"/>
              </a:rPr>
              <a:t>it line close to diagonal. </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 presetClass="entr" presetSubtype="2" accel="20000" decel="8000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779930-D3CE-2734-F0F8-93238A611F0E}"/>
              </a:ext>
            </a:extLst>
          </p:cNvPr>
          <p:cNvPicPr>
            <a:picLocks noChangeAspect="1"/>
          </p:cNvPicPr>
          <p:nvPr/>
        </p:nvPicPr>
        <p:blipFill>
          <a:blip r:embed="rId2"/>
          <a:stretch>
            <a:fillRect/>
          </a:stretch>
        </p:blipFill>
        <p:spPr>
          <a:xfrm>
            <a:off x="1425917" y="2389240"/>
            <a:ext cx="3582315" cy="1416264"/>
          </a:xfrm>
          <a:prstGeom prst="rect">
            <a:avLst/>
          </a:prstGeom>
        </p:spPr>
      </p:pic>
      <p:pic>
        <p:nvPicPr>
          <p:cNvPr id="5" name="Picture 4">
            <a:extLst>
              <a:ext uri="{FF2B5EF4-FFF2-40B4-BE49-F238E27FC236}">
                <a16:creationId xmlns:a16="http://schemas.microsoft.com/office/drawing/2014/main" id="{42560E4B-3C18-1D91-6332-CD08B9A6432F}"/>
              </a:ext>
            </a:extLst>
          </p:cNvPr>
          <p:cNvPicPr>
            <a:picLocks noChangeAspect="1"/>
          </p:cNvPicPr>
          <p:nvPr/>
        </p:nvPicPr>
        <p:blipFill>
          <a:blip r:embed="rId3"/>
          <a:stretch>
            <a:fillRect/>
          </a:stretch>
        </p:blipFill>
        <p:spPr>
          <a:xfrm>
            <a:off x="6626943" y="2389240"/>
            <a:ext cx="4783490" cy="985217"/>
          </a:xfrm>
          <a:prstGeom prst="rect">
            <a:avLst/>
          </a:prstGeom>
        </p:spPr>
      </p:pic>
      <p:grpSp>
        <p:nvGrpSpPr>
          <p:cNvPr id="6" name="Group 43">
            <a:extLst>
              <a:ext uri="{FF2B5EF4-FFF2-40B4-BE49-F238E27FC236}">
                <a16:creationId xmlns:a16="http://schemas.microsoft.com/office/drawing/2014/main" id="{5CCACCD6-480E-ACF2-361E-A97E0239D310}"/>
              </a:ext>
            </a:extLst>
          </p:cNvPr>
          <p:cNvGrpSpPr/>
          <p:nvPr/>
        </p:nvGrpSpPr>
        <p:grpSpPr>
          <a:xfrm>
            <a:off x="522812" y="528328"/>
            <a:ext cx="1752009" cy="844185"/>
            <a:chOff x="508001" y="3092555"/>
            <a:chExt cx="1752009" cy="844185"/>
          </a:xfrm>
        </p:grpSpPr>
        <p:sp>
          <p:nvSpPr>
            <p:cNvPr id="7" name="Freeform 5">
              <a:extLst>
                <a:ext uri="{FF2B5EF4-FFF2-40B4-BE49-F238E27FC236}">
                  <a16:creationId xmlns:a16="http://schemas.microsoft.com/office/drawing/2014/main" id="{1EFB3AFB-A384-B3AD-9594-F09E80ACD465}"/>
                </a:ext>
              </a:extLst>
            </p:cNvPr>
            <p:cNvSpPr/>
            <p:nvPr/>
          </p:nvSpPr>
          <p:spPr bwMode="auto">
            <a:xfrm>
              <a:off x="508001" y="3515145"/>
              <a:ext cx="1752009" cy="421595"/>
            </a:xfrm>
            <a:custGeom>
              <a:avLst/>
              <a:gdLst>
                <a:gd name="T0" fmla="*/ 1762 w 1762"/>
                <a:gd name="T1" fmla="*/ 0 h 424"/>
                <a:gd name="T2" fmla="*/ 1387 w 1762"/>
                <a:gd name="T3" fmla="*/ 424 h 424"/>
                <a:gd name="T4" fmla="*/ 0 w 1762"/>
                <a:gd name="T5" fmla="*/ 424 h 424"/>
                <a:gd name="T6" fmla="*/ 376 w 1762"/>
                <a:gd name="T7" fmla="*/ 0 h 424"/>
                <a:gd name="T8" fmla="*/ 1762 w 1762"/>
                <a:gd name="T9" fmla="*/ 0 h 424"/>
              </a:gdLst>
              <a:ahLst/>
              <a:cxnLst>
                <a:cxn ang="0">
                  <a:pos x="T0" y="T1"/>
                </a:cxn>
                <a:cxn ang="0">
                  <a:pos x="T2" y="T3"/>
                </a:cxn>
                <a:cxn ang="0">
                  <a:pos x="T4" y="T5"/>
                </a:cxn>
                <a:cxn ang="0">
                  <a:pos x="T6" y="T7"/>
                </a:cxn>
                <a:cxn ang="0">
                  <a:pos x="T8" y="T9"/>
                </a:cxn>
              </a:cxnLst>
              <a:rect l="0" t="0" r="r" b="b"/>
              <a:pathLst>
                <a:path w="1762" h="424">
                  <a:moveTo>
                    <a:pt x="1762" y="0"/>
                  </a:moveTo>
                  <a:lnTo>
                    <a:pt x="1387" y="424"/>
                  </a:lnTo>
                  <a:lnTo>
                    <a:pt x="0" y="424"/>
                  </a:lnTo>
                  <a:lnTo>
                    <a:pt x="376" y="0"/>
                  </a:lnTo>
                  <a:lnTo>
                    <a:pt x="176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8" name="Freeform 6">
              <a:extLst>
                <a:ext uri="{FF2B5EF4-FFF2-40B4-BE49-F238E27FC236}">
                  <a16:creationId xmlns:a16="http://schemas.microsoft.com/office/drawing/2014/main" id="{A38D789B-B2BF-723B-6D3D-FAEC0F3950A0}"/>
                </a:ext>
              </a:extLst>
            </p:cNvPr>
            <p:cNvSpPr/>
            <p:nvPr/>
          </p:nvSpPr>
          <p:spPr bwMode="auto">
            <a:xfrm>
              <a:off x="508001" y="3092555"/>
              <a:ext cx="1752009" cy="422590"/>
            </a:xfrm>
            <a:custGeom>
              <a:avLst/>
              <a:gdLst>
                <a:gd name="T0" fmla="*/ 0 w 1762"/>
                <a:gd name="T1" fmla="*/ 0 h 425"/>
                <a:gd name="T2" fmla="*/ 376 w 1762"/>
                <a:gd name="T3" fmla="*/ 425 h 425"/>
                <a:gd name="T4" fmla="*/ 1762 w 1762"/>
                <a:gd name="T5" fmla="*/ 425 h 425"/>
                <a:gd name="T6" fmla="*/ 1387 w 1762"/>
                <a:gd name="T7" fmla="*/ 0 h 425"/>
                <a:gd name="T8" fmla="*/ 0 w 1762"/>
                <a:gd name="T9" fmla="*/ 0 h 425"/>
              </a:gdLst>
              <a:ahLst/>
              <a:cxnLst>
                <a:cxn ang="0">
                  <a:pos x="T0" y="T1"/>
                </a:cxn>
                <a:cxn ang="0">
                  <a:pos x="T2" y="T3"/>
                </a:cxn>
                <a:cxn ang="0">
                  <a:pos x="T4" y="T5"/>
                </a:cxn>
                <a:cxn ang="0">
                  <a:pos x="T6" y="T7"/>
                </a:cxn>
                <a:cxn ang="0">
                  <a:pos x="T8" y="T9"/>
                </a:cxn>
              </a:cxnLst>
              <a:rect l="0" t="0" r="r" b="b"/>
              <a:pathLst>
                <a:path w="1762" h="425">
                  <a:moveTo>
                    <a:pt x="0" y="0"/>
                  </a:moveTo>
                  <a:lnTo>
                    <a:pt x="376" y="425"/>
                  </a:lnTo>
                  <a:lnTo>
                    <a:pt x="1762" y="425"/>
                  </a:lnTo>
                  <a:lnTo>
                    <a:pt x="1387" y="0"/>
                  </a:lnTo>
                  <a:lnTo>
                    <a:pt x="0" y="0"/>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9" name="Group 40">
            <a:extLst>
              <a:ext uri="{FF2B5EF4-FFF2-40B4-BE49-F238E27FC236}">
                <a16:creationId xmlns:a16="http://schemas.microsoft.com/office/drawing/2014/main" id="{5EFBDCE4-1E3B-7460-6706-CAC2EA36DB5C}"/>
              </a:ext>
            </a:extLst>
          </p:cNvPr>
          <p:cNvGrpSpPr/>
          <p:nvPr/>
        </p:nvGrpSpPr>
        <p:grpSpPr>
          <a:xfrm>
            <a:off x="2033198" y="528328"/>
            <a:ext cx="2975034" cy="844185"/>
            <a:chOff x="2018387" y="3092555"/>
            <a:chExt cx="2975034" cy="844185"/>
          </a:xfrm>
        </p:grpSpPr>
        <p:sp>
          <p:nvSpPr>
            <p:cNvPr id="10" name="Freeform 7">
              <a:extLst>
                <a:ext uri="{FF2B5EF4-FFF2-40B4-BE49-F238E27FC236}">
                  <a16:creationId xmlns:a16="http://schemas.microsoft.com/office/drawing/2014/main" id="{07EF0FE6-E83C-3FBA-1042-7D5DB629ACFD}"/>
                </a:ext>
              </a:extLst>
            </p:cNvPr>
            <p:cNvSpPr/>
            <p:nvPr/>
          </p:nvSpPr>
          <p:spPr bwMode="auto">
            <a:xfrm>
              <a:off x="2018387" y="3515145"/>
              <a:ext cx="2764236" cy="421595"/>
            </a:xfrm>
            <a:custGeom>
              <a:avLst/>
              <a:gdLst>
                <a:gd name="T0" fmla="*/ 2780 w 2780"/>
                <a:gd name="T1" fmla="*/ 0 h 424"/>
                <a:gd name="T2" fmla="*/ 2780 w 2780"/>
                <a:gd name="T3" fmla="*/ 424 h 424"/>
                <a:gd name="T4" fmla="*/ 0 w 2780"/>
                <a:gd name="T5" fmla="*/ 424 h 424"/>
                <a:gd name="T6" fmla="*/ 375 w 2780"/>
                <a:gd name="T7" fmla="*/ 0 h 424"/>
                <a:gd name="T8" fmla="*/ 2780 w 2780"/>
                <a:gd name="T9" fmla="*/ 0 h 424"/>
              </a:gdLst>
              <a:ahLst/>
              <a:cxnLst>
                <a:cxn ang="0">
                  <a:pos x="T0" y="T1"/>
                </a:cxn>
                <a:cxn ang="0">
                  <a:pos x="T2" y="T3"/>
                </a:cxn>
                <a:cxn ang="0">
                  <a:pos x="T4" y="T5"/>
                </a:cxn>
                <a:cxn ang="0">
                  <a:pos x="T6" y="T7"/>
                </a:cxn>
                <a:cxn ang="0">
                  <a:pos x="T8" y="T9"/>
                </a:cxn>
              </a:cxnLst>
              <a:rect l="0" t="0" r="r" b="b"/>
              <a:pathLst>
                <a:path w="2780" h="424">
                  <a:moveTo>
                    <a:pt x="2780" y="0"/>
                  </a:moveTo>
                  <a:lnTo>
                    <a:pt x="2780" y="424"/>
                  </a:lnTo>
                  <a:lnTo>
                    <a:pt x="0" y="424"/>
                  </a:lnTo>
                  <a:lnTo>
                    <a:pt x="375" y="0"/>
                  </a:lnTo>
                  <a:lnTo>
                    <a:pt x="2780" y="0"/>
                  </a:lnTo>
                  <a:close/>
                </a:path>
              </a:pathLst>
            </a:custGeom>
            <a:solidFill>
              <a:schemeClr val="tx1">
                <a:lumMod val="10000"/>
                <a:lumOff val="9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1" name="Freeform 8">
              <a:extLst>
                <a:ext uri="{FF2B5EF4-FFF2-40B4-BE49-F238E27FC236}">
                  <a16:creationId xmlns:a16="http://schemas.microsoft.com/office/drawing/2014/main" id="{2624F646-B445-0091-7A9D-BB5A7D822DC7}"/>
                </a:ext>
              </a:extLst>
            </p:cNvPr>
            <p:cNvSpPr/>
            <p:nvPr/>
          </p:nvSpPr>
          <p:spPr bwMode="auto">
            <a:xfrm>
              <a:off x="2018387" y="3092555"/>
              <a:ext cx="2764236" cy="422590"/>
            </a:xfrm>
            <a:custGeom>
              <a:avLst/>
              <a:gdLst>
                <a:gd name="T0" fmla="*/ 0 w 2780"/>
                <a:gd name="T1" fmla="*/ 0 h 425"/>
                <a:gd name="T2" fmla="*/ 375 w 2780"/>
                <a:gd name="T3" fmla="*/ 425 h 425"/>
                <a:gd name="T4" fmla="*/ 2780 w 2780"/>
                <a:gd name="T5" fmla="*/ 425 h 425"/>
                <a:gd name="T6" fmla="*/ 2780 w 2780"/>
                <a:gd name="T7" fmla="*/ 0 h 425"/>
                <a:gd name="T8" fmla="*/ 0 w 2780"/>
                <a:gd name="T9" fmla="*/ 0 h 425"/>
              </a:gdLst>
              <a:ahLst/>
              <a:cxnLst>
                <a:cxn ang="0">
                  <a:pos x="T0" y="T1"/>
                </a:cxn>
                <a:cxn ang="0">
                  <a:pos x="T2" y="T3"/>
                </a:cxn>
                <a:cxn ang="0">
                  <a:pos x="T4" y="T5"/>
                </a:cxn>
                <a:cxn ang="0">
                  <a:pos x="T6" y="T7"/>
                </a:cxn>
                <a:cxn ang="0">
                  <a:pos x="T8" y="T9"/>
                </a:cxn>
              </a:cxnLst>
              <a:rect l="0" t="0" r="r" b="b"/>
              <a:pathLst>
                <a:path w="2780" h="425">
                  <a:moveTo>
                    <a:pt x="0" y="0"/>
                  </a:moveTo>
                  <a:lnTo>
                    <a:pt x="375" y="425"/>
                  </a:lnTo>
                  <a:lnTo>
                    <a:pt x="2780" y="425"/>
                  </a:lnTo>
                  <a:lnTo>
                    <a:pt x="2780" y="0"/>
                  </a:lnTo>
                  <a:lnTo>
                    <a:pt x="0"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2" name="Rectangle 9">
              <a:extLst>
                <a:ext uri="{FF2B5EF4-FFF2-40B4-BE49-F238E27FC236}">
                  <a16:creationId xmlns:a16="http://schemas.microsoft.com/office/drawing/2014/main" id="{F103B496-8CEB-49AE-469D-BEC6B2DAE8AB}"/>
                </a:ext>
              </a:extLst>
            </p:cNvPr>
            <p:cNvSpPr>
              <a:spLocks noChangeArrowheads="1"/>
            </p:cNvSpPr>
            <p:nvPr/>
          </p:nvSpPr>
          <p:spPr bwMode="auto">
            <a:xfrm>
              <a:off x="4782623" y="3092555"/>
              <a:ext cx="210798" cy="422590"/>
            </a:xfrm>
            <a:prstGeom prst="rect">
              <a:avLst/>
            </a:pr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3" name="Rectangle 10">
              <a:extLst>
                <a:ext uri="{FF2B5EF4-FFF2-40B4-BE49-F238E27FC236}">
                  <a16:creationId xmlns:a16="http://schemas.microsoft.com/office/drawing/2014/main" id="{5A4046E0-77B0-A4F0-13C6-E412BE237DA2}"/>
                </a:ext>
              </a:extLst>
            </p:cNvPr>
            <p:cNvSpPr>
              <a:spLocks noChangeArrowheads="1"/>
            </p:cNvSpPr>
            <p:nvPr/>
          </p:nvSpPr>
          <p:spPr bwMode="auto">
            <a:xfrm>
              <a:off x="4782623" y="3515145"/>
              <a:ext cx="210798" cy="421595"/>
            </a:xfrm>
            <a:prstGeom prst="rect">
              <a:avLst/>
            </a:pr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14" name="Group 50">
            <a:extLst>
              <a:ext uri="{FF2B5EF4-FFF2-40B4-BE49-F238E27FC236}">
                <a16:creationId xmlns:a16="http://schemas.microsoft.com/office/drawing/2014/main" id="{7F60F9E8-BAFF-D4D8-A697-B057B8FD68D2}"/>
              </a:ext>
            </a:extLst>
          </p:cNvPr>
          <p:cNvGrpSpPr/>
          <p:nvPr/>
        </p:nvGrpSpPr>
        <p:grpSpPr>
          <a:xfrm>
            <a:off x="1133683" y="790908"/>
            <a:ext cx="528168" cy="388190"/>
            <a:chOff x="685800" y="2752725"/>
            <a:chExt cx="581025" cy="427038"/>
          </a:xfrm>
          <a:solidFill>
            <a:schemeClr val="bg1"/>
          </a:solidFill>
        </p:grpSpPr>
        <p:sp>
          <p:nvSpPr>
            <p:cNvPr id="15" name="Freeform 274">
              <a:extLst>
                <a:ext uri="{FF2B5EF4-FFF2-40B4-BE49-F238E27FC236}">
                  <a16:creationId xmlns:a16="http://schemas.microsoft.com/office/drawing/2014/main" id="{DEFC0726-3EC1-DD2F-B475-757CD1BE0160}"/>
                </a:ext>
              </a:extLst>
            </p:cNvPr>
            <p:cNvSpPr>
              <a:spLocks noEditPoints="1"/>
            </p:cNvSpPr>
            <p:nvPr/>
          </p:nvSpPr>
          <p:spPr bwMode="auto">
            <a:xfrm>
              <a:off x="685800" y="2752725"/>
              <a:ext cx="503238" cy="365125"/>
            </a:xfrm>
            <a:custGeom>
              <a:avLst/>
              <a:gdLst>
                <a:gd name="T0" fmla="*/ 378 w 3169"/>
                <a:gd name="T1" fmla="*/ 260 h 2308"/>
                <a:gd name="T2" fmla="*/ 325 w 3169"/>
                <a:gd name="T3" fmla="*/ 283 h 2308"/>
                <a:gd name="T4" fmla="*/ 284 w 3169"/>
                <a:gd name="T5" fmla="*/ 323 h 2308"/>
                <a:gd name="T6" fmla="*/ 262 w 3169"/>
                <a:gd name="T7" fmla="*/ 376 h 2308"/>
                <a:gd name="T8" fmla="*/ 258 w 3169"/>
                <a:gd name="T9" fmla="*/ 464 h 2308"/>
                <a:gd name="T10" fmla="*/ 2947 w 3169"/>
                <a:gd name="T11" fmla="*/ 406 h 2308"/>
                <a:gd name="T12" fmla="*/ 2935 w 3169"/>
                <a:gd name="T13" fmla="*/ 349 h 2308"/>
                <a:gd name="T14" fmla="*/ 2902 w 3169"/>
                <a:gd name="T15" fmla="*/ 301 h 2308"/>
                <a:gd name="T16" fmla="*/ 2856 w 3169"/>
                <a:gd name="T17" fmla="*/ 269 h 2308"/>
                <a:gd name="T18" fmla="*/ 2797 w 3169"/>
                <a:gd name="T19" fmla="*/ 258 h 2308"/>
                <a:gd name="T20" fmla="*/ 413 w 3169"/>
                <a:gd name="T21" fmla="*/ 0 h 2308"/>
                <a:gd name="T22" fmla="*/ 2807 w 3169"/>
                <a:gd name="T23" fmla="*/ 3 h 2308"/>
                <a:gd name="T24" fmla="*/ 2905 w 3169"/>
                <a:gd name="T25" fmla="*/ 27 h 2308"/>
                <a:gd name="T26" fmla="*/ 2991 w 3169"/>
                <a:gd name="T27" fmla="*/ 74 h 2308"/>
                <a:gd name="T28" fmla="*/ 3064 w 3169"/>
                <a:gd name="T29" fmla="*/ 138 h 2308"/>
                <a:gd name="T30" fmla="*/ 3120 w 3169"/>
                <a:gd name="T31" fmla="*/ 218 h 2308"/>
                <a:gd name="T32" fmla="*/ 3156 w 3169"/>
                <a:gd name="T33" fmla="*/ 311 h 2308"/>
                <a:gd name="T34" fmla="*/ 3169 w 3169"/>
                <a:gd name="T35" fmla="*/ 412 h 2308"/>
                <a:gd name="T36" fmla="*/ 3122 w 3169"/>
                <a:gd name="T37" fmla="*/ 962 h 2308"/>
                <a:gd name="T38" fmla="*/ 2961 w 3169"/>
                <a:gd name="T39" fmla="*/ 962 h 2308"/>
                <a:gd name="T40" fmla="*/ 2947 w 3169"/>
                <a:gd name="T41" fmla="*/ 856 h 2308"/>
                <a:gd name="T42" fmla="*/ 258 w 3169"/>
                <a:gd name="T43" fmla="*/ 1900 h 2308"/>
                <a:gd name="T44" fmla="*/ 270 w 3169"/>
                <a:gd name="T45" fmla="*/ 1958 h 2308"/>
                <a:gd name="T46" fmla="*/ 302 w 3169"/>
                <a:gd name="T47" fmla="*/ 2006 h 2308"/>
                <a:gd name="T48" fmla="*/ 349 w 3169"/>
                <a:gd name="T49" fmla="*/ 2038 h 2308"/>
                <a:gd name="T50" fmla="*/ 408 w 3169"/>
                <a:gd name="T51" fmla="*/ 2049 h 2308"/>
                <a:gd name="T52" fmla="*/ 2246 w 3169"/>
                <a:gd name="T53" fmla="*/ 2308 h 2308"/>
                <a:gd name="T54" fmla="*/ 362 w 3169"/>
                <a:gd name="T55" fmla="*/ 2305 h 2308"/>
                <a:gd name="T56" fmla="*/ 264 w 3169"/>
                <a:gd name="T57" fmla="*/ 2279 h 2308"/>
                <a:gd name="T58" fmla="*/ 177 w 3169"/>
                <a:gd name="T59" fmla="*/ 2234 h 2308"/>
                <a:gd name="T60" fmla="*/ 104 w 3169"/>
                <a:gd name="T61" fmla="*/ 2169 h 2308"/>
                <a:gd name="T62" fmla="*/ 49 w 3169"/>
                <a:gd name="T63" fmla="*/ 2089 h 2308"/>
                <a:gd name="T64" fmla="*/ 12 w 3169"/>
                <a:gd name="T65" fmla="*/ 1997 h 2308"/>
                <a:gd name="T66" fmla="*/ 0 w 3169"/>
                <a:gd name="T67" fmla="*/ 1895 h 2308"/>
                <a:gd name="T68" fmla="*/ 3 w 3169"/>
                <a:gd name="T69" fmla="*/ 361 h 2308"/>
                <a:gd name="T70" fmla="*/ 28 w 3169"/>
                <a:gd name="T71" fmla="*/ 263 h 2308"/>
                <a:gd name="T72" fmla="*/ 74 w 3169"/>
                <a:gd name="T73" fmla="*/ 177 h 2308"/>
                <a:gd name="T74" fmla="*/ 139 w 3169"/>
                <a:gd name="T75" fmla="*/ 104 h 2308"/>
                <a:gd name="T76" fmla="*/ 220 w 3169"/>
                <a:gd name="T77" fmla="*/ 48 h 2308"/>
                <a:gd name="T78" fmla="*/ 312 w 3169"/>
                <a:gd name="T79" fmla="*/ 12 h 2308"/>
                <a:gd name="T80" fmla="*/ 413 w 3169"/>
                <a:gd name="T81" fmla="*/ 0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2308">
                  <a:moveTo>
                    <a:pt x="408" y="258"/>
                  </a:moveTo>
                  <a:lnTo>
                    <a:pt x="378" y="260"/>
                  </a:lnTo>
                  <a:lnTo>
                    <a:pt x="349" y="269"/>
                  </a:lnTo>
                  <a:lnTo>
                    <a:pt x="325" y="283"/>
                  </a:lnTo>
                  <a:lnTo>
                    <a:pt x="303" y="301"/>
                  </a:lnTo>
                  <a:lnTo>
                    <a:pt x="284" y="323"/>
                  </a:lnTo>
                  <a:lnTo>
                    <a:pt x="271" y="349"/>
                  </a:lnTo>
                  <a:lnTo>
                    <a:pt x="262" y="376"/>
                  </a:lnTo>
                  <a:lnTo>
                    <a:pt x="258" y="406"/>
                  </a:lnTo>
                  <a:lnTo>
                    <a:pt x="258" y="464"/>
                  </a:lnTo>
                  <a:lnTo>
                    <a:pt x="2947" y="464"/>
                  </a:lnTo>
                  <a:lnTo>
                    <a:pt x="2947" y="406"/>
                  </a:lnTo>
                  <a:lnTo>
                    <a:pt x="2944" y="376"/>
                  </a:lnTo>
                  <a:lnTo>
                    <a:pt x="2935" y="349"/>
                  </a:lnTo>
                  <a:lnTo>
                    <a:pt x="2921" y="323"/>
                  </a:lnTo>
                  <a:lnTo>
                    <a:pt x="2902" y="301"/>
                  </a:lnTo>
                  <a:lnTo>
                    <a:pt x="2881" y="283"/>
                  </a:lnTo>
                  <a:lnTo>
                    <a:pt x="2856" y="269"/>
                  </a:lnTo>
                  <a:lnTo>
                    <a:pt x="2827" y="260"/>
                  </a:lnTo>
                  <a:lnTo>
                    <a:pt x="2797" y="258"/>
                  </a:lnTo>
                  <a:lnTo>
                    <a:pt x="408" y="258"/>
                  </a:lnTo>
                  <a:close/>
                  <a:moveTo>
                    <a:pt x="413" y="0"/>
                  </a:moveTo>
                  <a:lnTo>
                    <a:pt x="2756" y="0"/>
                  </a:lnTo>
                  <a:lnTo>
                    <a:pt x="2807" y="3"/>
                  </a:lnTo>
                  <a:lnTo>
                    <a:pt x="2857" y="12"/>
                  </a:lnTo>
                  <a:lnTo>
                    <a:pt x="2905" y="27"/>
                  </a:lnTo>
                  <a:lnTo>
                    <a:pt x="2949" y="47"/>
                  </a:lnTo>
                  <a:lnTo>
                    <a:pt x="2991" y="74"/>
                  </a:lnTo>
                  <a:lnTo>
                    <a:pt x="3030" y="104"/>
                  </a:lnTo>
                  <a:lnTo>
                    <a:pt x="3064" y="138"/>
                  </a:lnTo>
                  <a:lnTo>
                    <a:pt x="3094" y="177"/>
                  </a:lnTo>
                  <a:lnTo>
                    <a:pt x="3120" y="218"/>
                  </a:lnTo>
                  <a:lnTo>
                    <a:pt x="3141" y="263"/>
                  </a:lnTo>
                  <a:lnTo>
                    <a:pt x="3156" y="311"/>
                  </a:lnTo>
                  <a:lnTo>
                    <a:pt x="3165" y="360"/>
                  </a:lnTo>
                  <a:lnTo>
                    <a:pt x="3169" y="412"/>
                  </a:lnTo>
                  <a:lnTo>
                    <a:pt x="3169" y="964"/>
                  </a:lnTo>
                  <a:lnTo>
                    <a:pt x="3122" y="962"/>
                  </a:lnTo>
                  <a:lnTo>
                    <a:pt x="2976" y="962"/>
                  </a:lnTo>
                  <a:lnTo>
                    <a:pt x="2961" y="962"/>
                  </a:lnTo>
                  <a:lnTo>
                    <a:pt x="2947" y="962"/>
                  </a:lnTo>
                  <a:lnTo>
                    <a:pt x="2947" y="856"/>
                  </a:lnTo>
                  <a:lnTo>
                    <a:pt x="258" y="856"/>
                  </a:lnTo>
                  <a:lnTo>
                    <a:pt x="258" y="1900"/>
                  </a:lnTo>
                  <a:lnTo>
                    <a:pt x="262" y="1930"/>
                  </a:lnTo>
                  <a:lnTo>
                    <a:pt x="270" y="1958"/>
                  </a:lnTo>
                  <a:lnTo>
                    <a:pt x="284" y="1984"/>
                  </a:lnTo>
                  <a:lnTo>
                    <a:pt x="302" y="2006"/>
                  </a:lnTo>
                  <a:lnTo>
                    <a:pt x="324" y="2023"/>
                  </a:lnTo>
                  <a:lnTo>
                    <a:pt x="349" y="2038"/>
                  </a:lnTo>
                  <a:lnTo>
                    <a:pt x="377" y="2047"/>
                  </a:lnTo>
                  <a:lnTo>
                    <a:pt x="408" y="2049"/>
                  </a:lnTo>
                  <a:lnTo>
                    <a:pt x="2246" y="2049"/>
                  </a:lnTo>
                  <a:lnTo>
                    <a:pt x="2246" y="2308"/>
                  </a:lnTo>
                  <a:lnTo>
                    <a:pt x="413" y="2308"/>
                  </a:lnTo>
                  <a:lnTo>
                    <a:pt x="362" y="2305"/>
                  </a:lnTo>
                  <a:lnTo>
                    <a:pt x="312" y="2295"/>
                  </a:lnTo>
                  <a:lnTo>
                    <a:pt x="264" y="2279"/>
                  </a:lnTo>
                  <a:lnTo>
                    <a:pt x="220" y="2260"/>
                  </a:lnTo>
                  <a:lnTo>
                    <a:pt x="177" y="2234"/>
                  </a:lnTo>
                  <a:lnTo>
                    <a:pt x="140" y="2203"/>
                  </a:lnTo>
                  <a:lnTo>
                    <a:pt x="104" y="2169"/>
                  </a:lnTo>
                  <a:lnTo>
                    <a:pt x="74" y="2131"/>
                  </a:lnTo>
                  <a:lnTo>
                    <a:pt x="49" y="2089"/>
                  </a:lnTo>
                  <a:lnTo>
                    <a:pt x="28" y="2045"/>
                  </a:lnTo>
                  <a:lnTo>
                    <a:pt x="12" y="1997"/>
                  </a:lnTo>
                  <a:lnTo>
                    <a:pt x="3" y="1947"/>
                  </a:lnTo>
                  <a:lnTo>
                    <a:pt x="0" y="1895"/>
                  </a:lnTo>
                  <a:lnTo>
                    <a:pt x="0" y="412"/>
                  </a:lnTo>
                  <a:lnTo>
                    <a:pt x="3" y="361"/>
                  </a:lnTo>
                  <a:lnTo>
                    <a:pt x="12" y="311"/>
                  </a:lnTo>
                  <a:lnTo>
                    <a:pt x="28" y="263"/>
                  </a:lnTo>
                  <a:lnTo>
                    <a:pt x="49" y="219"/>
                  </a:lnTo>
                  <a:lnTo>
                    <a:pt x="74" y="177"/>
                  </a:lnTo>
                  <a:lnTo>
                    <a:pt x="104" y="138"/>
                  </a:lnTo>
                  <a:lnTo>
                    <a:pt x="139" y="104"/>
                  </a:lnTo>
                  <a:lnTo>
                    <a:pt x="177" y="74"/>
                  </a:lnTo>
                  <a:lnTo>
                    <a:pt x="220" y="48"/>
                  </a:lnTo>
                  <a:lnTo>
                    <a:pt x="264" y="27"/>
                  </a:lnTo>
                  <a:lnTo>
                    <a:pt x="312" y="12"/>
                  </a:lnTo>
                  <a:lnTo>
                    <a:pt x="362" y="3"/>
                  </a:lnTo>
                  <a:lnTo>
                    <a:pt x="41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6" name="Freeform 275">
              <a:extLst>
                <a:ext uri="{FF2B5EF4-FFF2-40B4-BE49-F238E27FC236}">
                  <a16:creationId xmlns:a16="http://schemas.microsoft.com/office/drawing/2014/main" id="{B641169A-74AD-B382-FCE0-F17379C2B33E}"/>
                </a:ext>
              </a:extLst>
            </p:cNvPr>
            <p:cNvSpPr>
              <a:spLocks noEditPoints="1"/>
            </p:cNvSpPr>
            <p:nvPr/>
          </p:nvSpPr>
          <p:spPr bwMode="auto">
            <a:xfrm>
              <a:off x="1073150" y="2935288"/>
              <a:ext cx="193675" cy="244475"/>
            </a:xfrm>
            <a:custGeom>
              <a:avLst/>
              <a:gdLst>
                <a:gd name="T0" fmla="*/ 561 w 1218"/>
                <a:gd name="T1" fmla="*/ 966 h 1541"/>
                <a:gd name="T2" fmla="*/ 516 w 1218"/>
                <a:gd name="T3" fmla="*/ 1013 h 1541"/>
                <a:gd name="T4" fmla="*/ 510 w 1218"/>
                <a:gd name="T5" fmla="*/ 1080 h 1541"/>
                <a:gd name="T6" fmla="*/ 548 w 1218"/>
                <a:gd name="T7" fmla="*/ 1135 h 1541"/>
                <a:gd name="T8" fmla="*/ 558 w 1218"/>
                <a:gd name="T9" fmla="*/ 1155 h 1541"/>
                <a:gd name="T10" fmla="*/ 568 w 1218"/>
                <a:gd name="T11" fmla="*/ 1316 h 1541"/>
                <a:gd name="T12" fmla="*/ 609 w 1218"/>
                <a:gd name="T13" fmla="*/ 1336 h 1541"/>
                <a:gd name="T14" fmla="*/ 649 w 1218"/>
                <a:gd name="T15" fmla="*/ 1316 h 1541"/>
                <a:gd name="T16" fmla="*/ 659 w 1218"/>
                <a:gd name="T17" fmla="*/ 1156 h 1541"/>
                <a:gd name="T18" fmla="*/ 669 w 1218"/>
                <a:gd name="T19" fmla="*/ 1134 h 1541"/>
                <a:gd name="T20" fmla="*/ 707 w 1218"/>
                <a:gd name="T21" fmla="*/ 1078 h 1541"/>
                <a:gd name="T22" fmla="*/ 699 w 1218"/>
                <a:gd name="T23" fmla="*/ 1009 h 1541"/>
                <a:gd name="T24" fmla="*/ 649 w 1218"/>
                <a:gd name="T25" fmla="*/ 962 h 1541"/>
                <a:gd name="T26" fmla="*/ 536 w 1218"/>
                <a:gd name="T27" fmla="*/ 201 h 1541"/>
                <a:gd name="T28" fmla="*/ 438 w 1218"/>
                <a:gd name="T29" fmla="*/ 228 h 1541"/>
                <a:gd name="T30" fmla="*/ 368 w 1218"/>
                <a:gd name="T31" fmla="*/ 297 h 1541"/>
                <a:gd name="T32" fmla="*/ 341 w 1218"/>
                <a:gd name="T33" fmla="*/ 395 h 1541"/>
                <a:gd name="T34" fmla="*/ 347 w 1218"/>
                <a:gd name="T35" fmla="*/ 692 h 1541"/>
                <a:gd name="T36" fmla="*/ 877 w 1218"/>
                <a:gd name="T37" fmla="*/ 649 h 1541"/>
                <a:gd name="T38" fmla="*/ 873 w 1218"/>
                <a:gd name="T39" fmla="*/ 361 h 1541"/>
                <a:gd name="T40" fmla="*/ 831 w 1218"/>
                <a:gd name="T41" fmla="*/ 271 h 1541"/>
                <a:gd name="T42" fmla="*/ 750 w 1218"/>
                <a:gd name="T43" fmla="*/ 213 h 1541"/>
                <a:gd name="T44" fmla="*/ 536 w 1218"/>
                <a:gd name="T45" fmla="*/ 201 h 1541"/>
                <a:gd name="T46" fmla="*/ 733 w 1218"/>
                <a:gd name="T47" fmla="*/ 4 h 1541"/>
                <a:gd name="T48" fmla="*/ 868 w 1218"/>
                <a:gd name="T49" fmla="*/ 47 h 1541"/>
                <a:gd name="T50" fmla="*/ 978 w 1218"/>
                <a:gd name="T51" fmla="*/ 132 h 1541"/>
                <a:gd name="T52" fmla="*/ 1051 w 1218"/>
                <a:gd name="T53" fmla="*/ 252 h 1541"/>
                <a:gd name="T54" fmla="*/ 1078 w 1218"/>
                <a:gd name="T55" fmla="*/ 394 h 1541"/>
                <a:gd name="T56" fmla="*/ 1075 w 1218"/>
                <a:gd name="T57" fmla="*/ 695 h 1541"/>
                <a:gd name="T58" fmla="*/ 1156 w 1218"/>
                <a:gd name="T59" fmla="*/ 737 h 1541"/>
                <a:gd name="T60" fmla="*/ 1207 w 1218"/>
                <a:gd name="T61" fmla="*/ 813 h 1541"/>
                <a:gd name="T62" fmla="*/ 1218 w 1218"/>
                <a:gd name="T63" fmla="*/ 1358 h 1541"/>
                <a:gd name="T64" fmla="*/ 1192 w 1218"/>
                <a:gd name="T65" fmla="*/ 1450 h 1541"/>
                <a:gd name="T66" fmla="*/ 1127 w 1218"/>
                <a:gd name="T67" fmla="*/ 1517 h 1541"/>
                <a:gd name="T68" fmla="*/ 1034 w 1218"/>
                <a:gd name="T69" fmla="*/ 1541 h 1541"/>
                <a:gd name="T70" fmla="*/ 119 w 1218"/>
                <a:gd name="T71" fmla="*/ 1530 h 1541"/>
                <a:gd name="T72" fmla="*/ 43 w 1218"/>
                <a:gd name="T73" fmla="*/ 1476 h 1541"/>
                <a:gd name="T74" fmla="*/ 2 w 1218"/>
                <a:gd name="T75" fmla="*/ 1391 h 1541"/>
                <a:gd name="T76" fmla="*/ 2 w 1218"/>
                <a:gd name="T77" fmla="*/ 842 h 1541"/>
                <a:gd name="T78" fmla="*/ 41 w 1218"/>
                <a:gd name="T79" fmla="*/ 759 h 1541"/>
                <a:gd name="T80" fmla="*/ 115 w 1218"/>
                <a:gd name="T81" fmla="*/ 704 h 1541"/>
                <a:gd name="T82" fmla="*/ 142 w 1218"/>
                <a:gd name="T83" fmla="*/ 648 h 1541"/>
                <a:gd name="T84" fmla="*/ 154 w 1218"/>
                <a:gd name="T85" fmla="*/ 297 h 1541"/>
                <a:gd name="T86" fmla="*/ 213 w 1218"/>
                <a:gd name="T87" fmla="*/ 169 h 1541"/>
                <a:gd name="T88" fmla="*/ 312 w 1218"/>
                <a:gd name="T89" fmla="*/ 70 h 1541"/>
                <a:gd name="T90" fmla="*/ 439 w 1218"/>
                <a:gd name="T91" fmla="*/ 1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8" h="1541">
                  <a:moveTo>
                    <a:pt x="603" y="954"/>
                  </a:moveTo>
                  <a:lnTo>
                    <a:pt x="582" y="958"/>
                  </a:lnTo>
                  <a:lnTo>
                    <a:pt x="561" y="966"/>
                  </a:lnTo>
                  <a:lnTo>
                    <a:pt x="543" y="978"/>
                  </a:lnTo>
                  <a:lnTo>
                    <a:pt x="528" y="995"/>
                  </a:lnTo>
                  <a:lnTo>
                    <a:pt x="516" y="1013"/>
                  </a:lnTo>
                  <a:lnTo>
                    <a:pt x="509" y="1036"/>
                  </a:lnTo>
                  <a:lnTo>
                    <a:pt x="507" y="1058"/>
                  </a:lnTo>
                  <a:lnTo>
                    <a:pt x="510" y="1080"/>
                  </a:lnTo>
                  <a:lnTo>
                    <a:pt x="518" y="1101"/>
                  </a:lnTo>
                  <a:lnTo>
                    <a:pt x="531" y="1119"/>
                  </a:lnTo>
                  <a:lnTo>
                    <a:pt x="548" y="1135"/>
                  </a:lnTo>
                  <a:lnTo>
                    <a:pt x="554" y="1141"/>
                  </a:lnTo>
                  <a:lnTo>
                    <a:pt x="558" y="1148"/>
                  </a:lnTo>
                  <a:lnTo>
                    <a:pt x="558" y="1155"/>
                  </a:lnTo>
                  <a:lnTo>
                    <a:pt x="558" y="1286"/>
                  </a:lnTo>
                  <a:lnTo>
                    <a:pt x="561" y="1302"/>
                  </a:lnTo>
                  <a:lnTo>
                    <a:pt x="568" y="1316"/>
                  </a:lnTo>
                  <a:lnTo>
                    <a:pt x="579" y="1327"/>
                  </a:lnTo>
                  <a:lnTo>
                    <a:pt x="592" y="1334"/>
                  </a:lnTo>
                  <a:lnTo>
                    <a:pt x="609" y="1336"/>
                  </a:lnTo>
                  <a:lnTo>
                    <a:pt x="624" y="1334"/>
                  </a:lnTo>
                  <a:lnTo>
                    <a:pt x="638" y="1327"/>
                  </a:lnTo>
                  <a:lnTo>
                    <a:pt x="649" y="1316"/>
                  </a:lnTo>
                  <a:lnTo>
                    <a:pt x="656" y="1302"/>
                  </a:lnTo>
                  <a:lnTo>
                    <a:pt x="659" y="1286"/>
                  </a:lnTo>
                  <a:lnTo>
                    <a:pt x="659" y="1156"/>
                  </a:lnTo>
                  <a:lnTo>
                    <a:pt x="660" y="1148"/>
                  </a:lnTo>
                  <a:lnTo>
                    <a:pt x="663" y="1141"/>
                  </a:lnTo>
                  <a:lnTo>
                    <a:pt x="669" y="1134"/>
                  </a:lnTo>
                  <a:lnTo>
                    <a:pt x="688" y="1118"/>
                  </a:lnTo>
                  <a:lnTo>
                    <a:pt x="700" y="1099"/>
                  </a:lnTo>
                  <a:lnTo>
                    <a:pt x="707" y="1078"/>
                  </a:lnTo>
                  <a:lnTo>
                    <a:pt x="709" y="1053"/>
                  </a:lnTo>
                  <a:lnTo>
                    <a:pt x="706" y="1030"/>
                  </a:lnTo>
                  <a:lnTo>
                    <a:pt x="699" y="1009"/>
                  </a:lnTo>
                  <a:lnTo>
                    <a:pt x="685" y="990"/>
                  </a:lnTo>
                  <a:lnTo>
                    <a:pt x="669" y="975"/>
                  </a:lnTo>
                  <a:lnTo>
                    <a:pt x="649" y="962"/>
                  </a:lnTo>
                  <a:lnTo>
                    <a:pt x="625" y="956"/>
                  </a:lnTo>
                  <a:lnTo>
                    <a:pt x="603" y="954"/>
                  </a:lnTo>
                  <a:close/>
                  <a:moveTo>
                    <a:pt x="536" y="201"/>
                  </a:moveTo>
                  <a:lnTo>
                    <a:pt x="501" y="204"/>
                  </a:lnTo>
                  <a:lnTo>
                    <a:pt x="468" y="213"/>
                  </a:lnTo>
                  <a:lnTo>
                    <a:pt x="438" y="228"/>
                  </a:lnTo>
                  <a:lnTo>
                    <a:pt x="411" y="246"/>
                  </a:lnTo>
                  <a:lnTo>
                    <a:pt x="388" y="271"/>
                  </a:lnTo>
                  <a:lnTo>
                    <a:pt x="368" y="297"/>
                  </a:lnTo>
                  <a:lnTo>
                    <a:pt x="354" y="327"/>
                  </a:lnTo>
                  <a:lnTo>
                    <a:pt x="345" y="361"/>
                  </a:lnTo>
                  <a:lnTo>
                    <a:pt x="341" y="395"/>
                  </a:lnTo>
                  <a:lnTo>
                    <a:pt x="341" y="649"/>
                  </a:lnTo>
                  <a:lnTo>
                    <a:pt x="344" y="671"/>
                  </a:lnTo>
                  <a:lnTo>
                    <a:pt x="347" y="692"/>
                  </a:lnTo>
                  <a:lnTo>
                    <a:pt x="872" y="692"/>
                  </a:lnTo>
                  <a:lnTo>
                    <a:pt x="876" y="671"/>
                  </a:lnTo>
                  <a:lnTo>
                    <a:pt x="877" y="649"/>
                  </a:lnTo>
                  <a:lnTo>
                    <a:pt x="876" y="649"/>
                  </a:lnTo>
                  <a:lnTo>
                    <a:pt x="876" y="395"/>
                  </a:lnTo>
                  <a:lnTo>
                    <a:pt x="873" y="361"/>
                  </a:lnTo>
                  <a:lnTo>
                    <a:pt x="864" y="327"/>
                  </a:lnTo>
                  <a:lnTo>
                    <a:pt x="849" y="297"/>
                  </a:lnTo>
                  <a:lnTo>
                    <a:pt x="831" y="271"/>
                  </a:lnTo>
                  <a:lnTo>
                    <a:pt x="807" y="246"/>
                  </a:lnTo>
                  <a:lnTo>
                    <a:pt x="781" y="228"/>
                  </a:lnTo>
                  <a:lnTo>
                    <a:pt x="750" y="213"/>
                  </a:lnTo>
                  <a:lnTo>
                    <a:pt x="717" y="204"/>
                  </a:lnTo>
                  <a:lnTo>
                    <a:pt x="683" y="201"/>
                  </a:lnTo>
                  <a:lnTo>
                    <a:pt x="536" y="201"/>
                  </a:lnTo>
                  <a:close/>
                  <a:moveTo>
                    <a:pt x="537" y="0"/>
                  </a:moveTo>
                  <a:lnTo>
                    <a:pt x="683" y="0"/>
                  </a:lnTo>
                  <a:lnTo>
                    <a:pt x="733" y="4"/>
                  </a:lnTo>
                  <a:lnTo>
                    <a:pt x="781" y="13"/>
                  </a:lnTo>
                  <a:lnTo>
                    <a:pt x="826" y="27"/>
                  </a:lnTo>
                  <a:lnTo>
                    <a:pt x="868" y="47"/>
                  </a:lnTo>
                  <a:lnTo>
                    <a:pt x="908" y="71"/>
                  </a:lnTo>
                  <a:lnTo>
                    <a:pt x="945" y="100"/>
                  </a:lnTo>
                  <a:lnTo>
                    <a:pt x="978" y="132"/>
                  </a:lnTo>
                  <a:lnTo>
                    <a:pt x="1007" y="169"/>
                  </a:lnTo>
                  <a:lnTo>
                    <a:pt x="1031" y="209"/>
                  </a:lnTo>
                  <a:lnTo>
                    <a:pt x="1051" y="252"/>
                  </a:lnTo>
                  <a:lnTo>
                    <a:pt x="1066" y="297"/>
                  </a:lnTo>
                  <a:lnTo>
                    <a:pt x="1075" y="345"/>
                  </a:lnTo>
                  <a:lnTo>
                    <a:pt x="1078" y="394"/>
                  </a:lnTo>
                  <a:lnTo>
                    <a:pt x="1078" y="648"/>
                  </a:lnTo>
                  <a:lnTo>
                    <a:pt x="1077" y="672"/>
                  </a:lnTo>
                  <a:lnTo>
                    <a:pt x="1075" y="695"/>
                  </a:lnTo>
                  <a:lnTo>
                    <a:pt x="1105" y="705"/>
                  </a:lnTo>
                  <a:lnTo>
                    <a:pt x="1131" y="720"/>
                  </a:lnTo>
                  <a:lnTo>
                    <a:pt x="1156" y="737"/>
                  </a:lnTo>
                  <a:lnTo>
                    <a:pt x="1177" y="760"/>
                  </a:lnTo>
                  <a:lnTo>
                    <a:pt x="1194" y="784"/>
                  </a:lnTo>
                  <a:lnTo>
                    <a:pt x="1207" y="813"/>
                  </a:lnTo>
                  <a:lnTo>
                    <a:pt x="1214" y="843"/>
                  </a:lnTo>
                  <a:lnTo>
                    <a:pt x="1218" y="874"/>
                  </a:lnTo>
                  <a:lnTo>
                    <a:pt x="1218" y="1358"/>
                  </a:lnTo>
                  <a:lnTo>
                    <a:pt x="1214" y="1391"/>
                  </a:lnTo>
                  <a:lnTo>
                    <a:pt x="1205" y="1421"/>
                  </a:lnTo>
                  <a:lnTo>
                    <a:pt x="1192" y="1450"/>
                  </a:lnTo>
                  <a:lnTo>
                    <a:pt x="1174" y="1476"/>
                  </a:lnTo>
                  <a:lnTo>
                    <a:pt x="1152" y="1498"/>
                  </a:lnTo>
                  <a:lnTo>
                    <a:pt x="1127" y="1517"/>
                  </a:lnTo>
                  <a:lnTo>
                    <a:pt x="1098" y="1530"/>
                  </a:lnTo>
                  <a:lnTo>
                    <a:pt x="1067" y="1539"/>
                  </a:lnTo>
                  <a:lnTo>
                    <a:pt x="1034" y="1541"/>
                  </a:lnTo>
                  <a:lnTo>
                    <a:pt x="183" y="1541"/>
                  </a:lnTo>
                  <a:lnTo>
                    <a:pt x="150" y="1539"/>
                  </a:lnTo>
                  <a:lnTo>
                    <a:pt x="119" y="1530"/>
                  </a:lnTo>
                  <a:lnTo>
                    <a:pt x="91" y="1517"/>
                  </a:lnTo>
                  <a:lnTo>
                    <a:pt x="65" y="1498"/>
                  </a:lnTo>
                  <a:lnTo>
                    <a:pt x="43" y="1476"/>
                  </a:lnTo>
                  <a:lnTo>
                    <a:pt x="24" y="1450"/>
                  </a:lnTo>
                  <a:lnTo>
                    <a:pt x="11" y="1421"/>
                  </a:lnTo>
                  <a:lnTo>
                    <a:pt x="2" y="1391"/>
                  </a:lnTo>
                  <a:lnTo>
                    <a:pt x="0" y="1358"/>
                  </a:lnTo>
                  <a:lnTo>
                    <a:pt x="0" y="874"/>
                  </a:lnTo>
                  <a:lnTo>
                    <a:pt x="2" y="842"/>
                  </a:lnTo>
                  <a:lnTo>
                    <a:pt x="11" y="812"/>
                  </a:lnTo>
                  <a:lnTo>
                    <a:pt x="24" y="784"/>
                  </a:lnTo>
                  <a:lnTo>
                    <a:pt x="41" y="759"/>
                  </a:lnTo>
                  <a:lnTo>
                    <a:pt x="63" y="736"/>
                  </a:lnTo>
                  <a:lnTo>
                    <a:pt x="88" y="719"/>
                  </a:lnTo>
                  <a:lnTo>
                    <a:pt x="115" y="704"/>
                  </a:lnTo>
                  <a:lnTo>
                    <a:pt x="145" y="695"/>
                  </a:lnTo>
                  <a:lnTo>
                    <a:pt x="143" y="671"/>
                  </a:lnTo>
                  <a:lnTo>
                    <a:pt x="142" y="648"/>
                  </a:lnTo>
                  <a:lnTo>
                    <a:pt x="142" y="394"/>
                  </a:lnTo>
                  <a:lnTo>
                    <a:pt x="145" y="345"/>
                  </a:lnTo>
                  <a:lnTo>
                    <a:pt x="154" y="297"/>
                  </a:lnTo>
                  <a:lnTo>
                    <a:pt x="168" y="252"/>
                  </a:lnTo>
                  <a:lnTo>
                    <a:pt x="188" y="209"/>
                  </a:lnTo>
                  <a:lnTo>
                    <a:pt x="213" y="169"/>
                  </a:lnTo>
                  <a:lnTo>
                    <a:pt x="242" y="132"/>
                  </a:lnTo>
                  <a:lnTo>
                    <a:pt x="275" y="100"/>
                  </a:lnTo>
                  <a:lnTo>
                    <a:pt x="312" y="70"/>
                  </a:lnTo>
                  <a:lnTo>
                    <a:pt x="351" y="46"/>
                  </a:lnTo>
                  <a:lnTo>
                    <a:pt x="394" y="27"/>
                  </a:lnTo>
                  <a:lnTo>
                    <a:pt x="439" y="13"/>
                  </a:lnTo>
                  <a:lnTo>
                    <a:pt x="487" y="4"/>
                  </a:lnTo>
                  <a:lnTo>
                    <a:pt x="537"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17" name="Inhaltsplatzhalter 4">
            <a:extLst>
              <a:ext uri="{FF2B5EF4-FFF2-40B4-BE49-F238E27FC236}">
                <a16:creationId xmlns:a16="http://schemas.microsoft.com/office/drawing/2014/main" id="{4EBEB3FA-699A-F0F9-14FA-B37A33886ADA}"/>
              </a:ext>
            </a:extLst>
          </p:cNvPr>
          <p:cNvSpPr txBox="1"/>
          <p:nvPr/>
        </p:nvSpPr>
        <p:spPr>
          <a:xfrm>
            <a:off x="2504310" y="821517"/>
            <a:ext cx="2207968" cy="276999"/>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accent1"/>
                </a:solidFill>
                <a:latin typeface="+mn-lt"/>
                <a:cs typeface="+mn-ea"/>
                <a:sym typeface="+mn-lt"/>
              </a:rPr>
              <a:t>KNN with K=5</a:t>
            </a:r>
            <a:endParaRPr lang="en-US" altLang="zh-CN" sz="1200" dirty="0">
              <a:solidFill>
                <a:schemeClr val="bg1">
                  <a:lumMod val="50000"/>
                </a:schemeClr>
              </a:solidFill>
              <a:latin typeface="+mn-lt"/>
              <a:cs typeface="+mn-ea"/>
              <a:sym typeface="+mn-lt"/>
            </a:endParaRPr>
          </a:p>
        </p:txBody>
      </p:sp>
      <p:sp>
        <p:nvSpPr>
          <p:cNvPr id="18" name="TextBox 17">
            <a:extLst>
              <a:ext uri="{FF2B5EF4-FFF2-40B4-BE49-F238E27FC236}">
                <a16:creationId xmlns:a16="http://schemas.microsoft.com/office/drawing/2014/main" id="{AE1B65EA-5BA7-1D25-95DB-04EE04A1B235}"/>
              </a:ext>
            </a:extLst>
          </p:cNvPr>
          <p:cNvSpPr txBox="1"/>
          <p:nvPr/>
        </p:nvSpPr>
        <p:spPr>
          <a:xfrm>
            <a:off x="3549445" y="4218039"/>
            <a:ext cx="4277032" cy="646331"/>
          </a:xfrm>
          <a:prstGeom prst="rect">
            <a:avLst/>
          </a:prstGeom>
          <a:noFill/>
        </p:spPr>
        <p:txBody>
          <a:bodyPr wrap="square" rtlCol="0">
            <a:spAutoFit/>
          </a:bodyPr>
          <a:lstStyle/>
          <a:p>
            <a:r>
              <a:rPr lang="en-US" altLang="zh-CN" dirty="0"/>
              <a:t>This is suggesting the model is overfitting and doesn't perform really well</a:t>
            </a:r>
            <a:endParaRPr lang="zh-CN" altLang="en-US" dirty="0"/>
          </a:p>
        </p:txBody>
      </p:sp>
      <p:sp>
        <p:nvSpPr>
          <p:cNvPr id="19" name="TextBox 18">
            <a:extLst>
              <a:ext uri="{FF2B5EF4-FFF2-40B4-BE49-F238E27FC236}">
                <a16:creationId xmlns:a16="http://schemas.microsoft.com/office/drawing/2014/main" id="{8F1A3848-0EF6-4849-ED21-579A000E370F}"/>
              </a:ext>
            </a:extLst>
          </p:cNvPr>
          <p:cNvSpPr txBox="1"/>
          <p:nvPr/>
        </p:nvSpPr>
        <p:spPr>
          <a:xfrm>
            <a:off x="289864" y="153051"/>
            <a:ext cx="658761" cy="369332"/>
          </a:xfrm>
          <a:prstGeom prst="rect">
            <a:avLst/>
          </a:prstGeom>
          <a:noFill/>
        </p:spPr>
        <p:txBody>
          <a:bodyPr wrap="square" rtlCol="0">
            <a:spAutoFit/>
          </a:bodyPr>
          <a:lstStyle/>
          <a:p>
            <a:r>
              <a:rPr lang="en-US" altLang="zh-CN" dirty="0"/>
              <a:t>11</a:t>
            </a:r>
            <a:endParaRPr lang="zh-CN" altLang="en-US" dirty="0"/>
          </a:p>
        </p:txBody>
      </p:sp>
    </p:spTree>
    <p:extLst>
      <p:ext uri="{BB962C8B-B14F-4D97-AF65-F5344CB8AC3E}">
        <p14:creationId xmlns:p14="http://schemas.microsoft.com/office/powerpoint/2010/main" val="1058446827"/>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2" presetClass="entr" presetSubtype="2" accel="20000" decel="8000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29" y="850647"/>
            <a:ext cx="4753359" cy="4524782"/>
          </a:xfrm>
          <a:prstGeom prst="rect">
            <a:avLst/>
          </a:prstGeom>
        </p:spPr>
      </p:pic>
      <p:grpSp>
        <p:nvGrpSpPr>
          <p:cNvPr id="11" name="组合 10"/>
          <p:cNvGrpSpPr/>
          <p:nvPr/>
        </p:nvGrpSpPr>
        <p:grpSpPr>
          <a:xfrm>
            <a:off x="915260" y="2652729"/>
            <a:ext cx="5077166" cy="1769715"/>
            <a:chOff x="1451794" y="2580697"/>
            <a:chExt cx="4019891" cy="1401186"/>
          </a:xfrm>
        </p:grpSpPr>
        <p:sp>
          <p:nvSpPr>
            <p:cNvPr id="8" name="Text Placeholder 3"/>
            <p:cNvSpPr txBox="1"/>
            <p:nvPr/>
          </p:nvSpPr>
          <p:spPr>
            <a:xfrm>
              <a:off x="1451794" y="2580697"/>
              <a:ext cx="1182888" cy="1401186"/>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cs typeface="+mn-ea"/>
                  <a:sym typeface="+mn-lt"/>
                </a:rPr>
                <a:t>04</a:t>
              </a:r>
            </a:p>
          </p:txBody>
        </p:sp>
        <p:sp>
          <p:nvSpPr>
            <p:cNvPr id="9" name="文本框 8"/>
            <p:cNvSpPr txBox="1"/>
            <p:nvPr/>
          </p:nvSpPr>
          <p:spPr>
            <a:xfrm>
              <a:off x="2609297" y="3074159"/>
              <a:ext cx="2862388" cy="361443"/>
            </a:xfrm>
            <a:prstGeom prst="rect">
              <a:avLst/>
            </a:prstGeom>
            <a:noFill/>
          </p:spPr>
          <p:txBody>
            <a:bodyPr wrap="square" lIns="91412" tIns="45706" rIns="91412" bIns="45706" rtlCol="0">
              <a:spAutoFit/>
            </a:bodyPr>
            <a:lstStyle/>
            <a:p>
              <a:pPr algn="dist">
                <a:lnSpc>
                  <a:spcPct val="130000"/>
                </a:lnSpc>
              </a:pPr>
              <a:r>
                <a:rPr lang="en-US" altLang="zh-CN" sz="2000" dirty="0">
                  <a:latin typeface="Roboto" panose="02000000000000000000" pitchFamily="2" charset="0"/>
                </a:rPr>
                <a:t>Linear regression </a:t>
              </a:r>
              <a:endParaRPr lang="en-US" altLang="zh-CN" sz="2000" b="0" i="0" dirty="0">
                <a:effectLst/>
                <a:latin typeface="Roboto" panose="02000000000000000000" pitchFamily="2" charset="0"/>
              </a:endParaRPr>
            </a:p>
          </p:txBody>
        </p:sp>
        <p:sp>
          <p:nvSpPr>
            <p:cNvPr id="10" name="文本框 9"/>
            <p:cNvSpPr txBox="1"/>
            <p:nvPr/>
          </p:nvSpPr>
          <p:spPr>
            <a:xfrm>
              <a:off x="2686583" y="2769553"/>
              <a:ext cx="2510973" cy="511738"/>
            </a:xfrm>
            <a:prstGeom prst="rect">
              <a:avLst/>
            </a:prstGeom>
            <a:noFill/>
          </p:spPr>
          <p:txBody>
            <a:bodyPr wrap="square" rtlCol="0">
              <a:spAutoFit/>
            </a:bodyPr>
            <a:lstStyle/>
            <a:p>
              <a:r>
                <a:rPr lang="en-US" altLang="zh-CN" sz="3600" dirty="0">
                  <a:cs typeface="+mn-ea"/>
                  <a:sym typeface="+mn-lt"/>
                </a:rPr>
                <a:t>PART FOUR</a:t>
              </a:r>
              <a:endParaRPr lang="zh-CN" altLang="en-US" sz="3600" dirty="0">
                <a:cs typeface="+mn-ea"/>
                <a:sym typeface="+mn-lt"/>
              </a:endParaRPr>
            </a:p>
          </p:txBody>
        </p:sp>
      </p:grpSp>
      <p:sp>
        <p:nvSpPr>
          <p:cNvPr id="2" name="TextBox 1">
            <a:extLst>
              <a:ext uri="{FF2B5EF4-FFF2-40B4-BE49-F238E27FC236}">
                <a16:creationId xmlns:a16="http://schemas.microsoft.com/office/drawing/2014/main" id="{F04C1377-940C-2242-723A-02341E63F267}"/>
              </a:ext>
            </a:extLst>
          </p:cNvPr>
          <p:cNvSpPr txBox="1"/>
          <p:nvPr/>
        </p:nvSpPr>
        <p:spPr>
          <a:xfrm>
            <a:off x="629265" y="196645"/>
            <a:ext cx="639096" cy="369332"/>
          </a:xfrm>
          <a:prstGeom prst="rect">
            <a:avLst/>
          </a:prstGeom>
          <a:noFill/>
        </p:spPr>
        <p:txBody>
          <a:bodyPr wrap="square" rtlCol="0">
            <a:spAutoFit/>
          </a:bodyPr>
          <a:lstStyle/>
          <a:p>
            <a:r>
              <a:rPr lang="en-US" altLang="zh-CN" dirty="0"/>
              <a:t>12</a:t>
            </a:r>
            <a:endParaRPr lang="zh-CN" altLang="en-US" dirty="0"/>
          </a:p>
        </p:txBody>
      </p:sp>
    </p:spTree>
    <p:extLst>
      <p:ext uri="{BB962C8B-B14F-4D97-AF65-F5344CB8AC3E}">
        <p14:creationId xmlns:p14="http://schemas.microsoft.com/office/powerpoint/2010/main" val="26129801"/>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 name="Inhaltsplatzhalter 4"/>
          <p:cNvSpPr txBox="1"/>
          <p:nvPr/>
        </p:nvSpPr>
        <p:spPr>
          <a:xfrm>
            <a:off x="4587684" y="2598003"/>
            <a:ext cx="3262458" cy="1384995"/>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dirty="0">
                <a:solidFill>
                  <a:schemeClr val="tx1"/>
                </a:solidFill>
              </a:rPr>
              <a:t>Linear regression is a statistical model used to examine the relationship between a dependent variable and one or more independent variables </a:t>
            </a:r>
            <a:endParaRPr lang="en-US" altLang="zh-CN" sz="300" dirty="0">
              <a:solidFill>
                <a:schemeClr val="tx1"/>
              </a:solidFill>
              <a:cs typeface="+mn-ea"/>
              <a:sym typeface="+mn-lt"/>
            </a:endParaRPr>
          </a:p>
        </p:txBody>
      </p:sp>
      <p:grpSp>
        <p:nvGrpSpPr>
          <p:cNvPr id="66" name="Group 40"/>
          <p:cNvGrpSpPr/>
          <p:nvPr/>
        </p:nvGrpSpPr>
        <p:grpSpPr>
          <a:xfrm>
            <a:off x="9563055" y="5027688"/>
            <a:ext cx="946106" cy="993357"/>
            <a:chOff x="3411538" y="3463925"/>
            <a:chExt cx="550863" cy="547688"/>
          </a:xfrm>
          <a:solidFill>
            <a:schemeClr val="accent2"/>
          </a:solidFill>
        </p:grpSpPr>
        <p:sp>
          <p:nvSpPr>
            <p:cNvPr id="67" name="Freeform 250"/>
            <p:cNvSpPr/>
            <p:nvPr/>
          </p:nvSpPr>
          <p:spPr bwMode="auto">
            <a:xfrm>
              <a:off x="3411538" y="3589338"/>
              <a:ext cx="422275" cy="422275"/>
            </a:xfrm>
            <a:custGeom>
              <a:avLst/>
              <a:gdLst>
                <a:gd name="T0" fmla="*/ 1095 w 2659"/>
                <a:gd name="T1" fmla="*/ 64 h 2665"/>
                <a:gd name="T2" fmla="*/ 1191 w 2659"/>
                <a:gd name="T3" fmla="*/ 326 h 2665"/>
                <a:gd name="T4" fmla="*/ 1099 w 2659"/>
                <a:gd name="T5" fmla="*/ 364 h 2665"/>
                <a:gd name="T6" fmla="*/ 982 w 2659"/>
                <a:gd name="T7" fmla="*/ 148 h 2665"/>
                <a:gd name="T8" fmla="*/ 757 w 2659"/>
                <a:gd name="T9" fmla="*/ 220 h 2665"/>
                <a:gd name="T10" fmla="*/ 810 w 2659"/>
                <a:gd name="T11" fmla="*/ 429 h 2665"/>
                <a:gd name="T12" fmla="*/ 732 w 2659"/>
                <a:gd name="T13" fmla="*/ 552 h 2665"/>
                <a:gd name="T14" fmla="*/ 501 w 2659"/>
                <a:gd name="T15" fmla="*/ 799 h 2665"/>
                <a:gd name="T16" fmla="*/ 256 w 2659"/>
                <a:gd name="T17" fmla="*/ 741 h 2665"/>
                <a:gd name="T18" fmla="*/ 140 w 2659"/>
                <a:gd name="T19" fmla="*/ 955 h 2665"/>
                <a:gd name="T20" fmla="*/ 342 w 2659"/>
                <a:gd name="T21" fmla="*/ 1072 h 2665"/>
                <a:gd name="T22" fmla="*/ 349 w 2659"/>
                <a:gd name="T23" fmla="*/ 1294 h 2665"/>
                <a:gd name="T24" fmla="*/ 354 w 2659"/>
                <a:gd name="T25" fmla="*/ 1578 h 2665"/>
                <a:gd name="T26" fmla="*/ 142 w 2659"/>
                <a:gd name="T27" fmla="*/ 1690 h 2665"/>
                <a:gd name="T28" fmla="*/ 228 w 2659"/>
                <a:gd name="T29" fmla="*/ 1913 h 2665"/>
                <a:gd name="T30" fmla="*/ 466 w 2659"/>
                <a:gd name="T31" fmla="*/ 1849 h 2665"/>
                <a:gd name="T32" fmla="*/ 635 w 2659"/>
                <a:gd name="T33" fmla="*/ 2028 h 2665"/>
                <a:gd name="T34" fmla="*/ 813 w 2659"/>
                <a:gd name="T35" fmla="*/ 2196 h 2665"/>
                <a:gd name="T36" fmla="*/ 742 w 2659"/>
                <a:gd name="T37" fmla="*/ 2427 h 2665"/>
                <a:gd name="T38" fmla="*/ 965 w 2659"/>
                <a:gd name="T39" fmla="*/ 2523 h 2665"/>
                <a:gd name="T40" fmla="*/ 1083 w 2659"/>
                <a:gd name="T41" fmla="*/ 2309 h 2665"/>
                <a:gd name="T42" fmla="*/ 1367 w 2659"/>
                <a:gd name="T43" fmla="*/ 2316 h 2665"/>
                <a:gd name="T44" fmla="*/ 1588 w 2659"/>
                <a:gd name="T45" fmla="*/ 2322 h 2665"/>
                <a:gd name="T46" fmla="*/ 1697 w 2659"/>
                <a:gd name="T47" fmla="*/ 2524 h 2665"/>
                <a:gd name="T48" fmla="*/ 1916 w 2659"/>
                <a:gd name="T49" fmla="*/ 2420 h 2665"/>
                <a:gd name="T50" fmla="*/ 1850 w 2659"/>
                <a:gd name="T51" fmla="*/ 2179 h 2665"/>
                <a:gd name="T52" fmla="*/ 2067 w 2659"/>
                <a:gd name="T53" fmla="*/ 1982 h 2665"/>
                <a:gd name="T54" fmla="*/ 2210 w 2659"/>
                <a:gd name="T55" fmla="*/ 1850 h 2665"/>
                <a:gd name="T56" fmla="*/ 2431 w 2659"/>
                <a:gd name="T57" fmla="*/ 1914 h 2665"/>
                <a:gd name="T58" fmla="*/ 2513 w 2659"/>
                <a:gd name="T59" fmla="*/ 1686 h 2665"/>
                <a:gd name="T60" fmla="*/ 2296 w 2659"/>
                <a:gd name="T61" fmla="*/ 1565 h 2665"/>
                <a:gd name="T62" fmla="*/ 2334 w 2659"/>
                <a:gd name="T63" fmla="*/ 1472 h 2665"/>
                <a:gd name="T64" fmla="*/ 2596 w 2659"/>
                <a:gd name="T65" fmla="*/ 1570 h 2665"/>
                <a:gd name="T66" fmla="*/ 2659 w 2659"/>
                <a:gd name="T67" fmla="*/ 1720 h 2665"/>
                <a:gd name="T68" fmla="*/ 2522 w 2659"/>
                <a:gd name="T69" fmla="*/ 2020 h 2665"/>
                <a:gd name="T70" fmla="*/ 2362 w 2659"/>
                <a:gd name="T71" fmla="*/ 2058 h 2665"/>
                <a:gd name="T72" fmla="*/ 2050 w 2659"/>
                <a:gd name="T73" fmla="*/ 2193 h 2665"/>
                <a:gd name="T74" fmla="*/ 2052 w 2659"/>
                <a:gd name="T75" fmla="*/ 2454 h 2665"/>
                <a:gd name="T76" fmla="*/ 1946 w 2659"/>
                <a:gd name="T77" fmla="*/ 2579 h 2665"/>
                <a:gd name="T78" fmla="*/ 1633 w 2659"/>
                <a:gd name="T79" fmla="*/ 2651 h 2665"/>
                <a:gd name="T80" fmla="*/ 1490 w 2659"/>
                <a:gd name="T81" fmla="*/ 2444 h 2665"/>
                <a:gd name="T82" fmla="*/ 1109 w 2659"/>
                <a:gd name="T83" fmla="*/ 2579 h 2665"/>
                <a:gd name="T84" fmla="*/ 971 w 2659"/>
                <a:gd name="T85" fmla="*/ 2663 h 2665"/>
                <a:gd name="T86" fmla="*/ 663 w 2659"/>
                <a:gd name="T87" fmla="*/ 2548 h 2665"/>
                <a:gd name="T88" fmla="*/ 600 w 2659"/>
                <a:gd name="T89" fmla="*/ 2396 h 2665"/>
                <a:gd name="T90" fmla="*/ 514 w 2659"/>
                <a:gd name="T91" fmla="*/ 2103 h 2665"/>
                <a:gd name="T92" fmla="*/ 239 w 2659"/>
                <a:gd name="T93" fmla="*/ 2062 h 2665"/>
                <a:gd name="T94" fmla="*/ 98 w 2659"/>
                <a:gd name="T95" fmla="*/ 1976 h 2665"/>
                <a:gd name="T96" fmla="*/ 5 w 2659"/>
                <a:gd name="T97" fmla="*/ 1665 h 2665"/>
                <a:gd name="T98" fmla="*/ 112 w 2659"/>
                <a:gd name="T99" fmla="*/ 1538 h 2665"/>
                <a:gd name="T100" fmla="*/ 112 w 2659"/>
                <a:gd name="T101" fmla="*/ 1126 h 2665"/>
                <a:gd name="T102" fmla="*/ 5 w 2659"/>
                <a:gd name="T103" fmla="*/ 1001 h 2665"/>
                <a:gd name="T104" fmla="*/ 100 w 2659"/>
                <a:gd name="T105" fmla="*/ 687 h 2665"/>
                <a:gd name="T106" fmla="*/ 239 w 2659"/>
                <a:gd name="T107" fmla="*/ 603 h 2665"/>
                <a:gd name="T108" fmla="*/ 515 w 2659"/>
                <a:gd name="T109" fmla="*/ 560 h 2665"/>
                <a:gd name="T110" fmla="*/ 602 w 2659"/>
                <a:gd name="T111" fmla="*/ 268 h 2665"/>
                <a:gd name="T112" fmla="*/ 665 w 2659"/>
                <a:gd name="T113" fmla="*/ 116 h 2665"/>
                <a:gd name="T114" fmla="*/ 956 w 2659"/>
                <a:gd name="T115" fmla="*/ 0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9" h="2665">
                  <a:moveTo>
                    <a:pt x="956" y="0"/>
                  </a:moveTo>
                  <a:lnTo>
                    <a:pt x="991" y="3"/>
                  </a:lnTo>
                  <a:lnTo>
                    <a:pt x="1026" y="14"/>
                  </a:lnTo>
                  <a:lnTo>
                    <a:pt x="1051" y="27"/>
                  </a:lnTo>
                  <a:lnTo>
                    <a:pt x="1075" y="44"/>
                  </a:lnTo>
                  <a:lnTo>
                    <a:pt x="1095" y="64"/>
                  </a:lnTo>
                  <a:lnTo>
                    <a:pt x="1111" y="87"/>
                  </a:lnTo>
                  <a:lnTo>
                    <a:pt x="1124" y="112"/>
                  </a:lnTo>
                  <a:lnTo>
                    <a:pt x="1191" y="273"/>
                  </a:lnTo>
                  <a:lnTo>
                    <a:pt x="1195" y="291"/>
                  </a:lnTo>
                  <a:lnTo>
                    <a:pt x="1195" y="309"/>
                  </a:lnTo>
                  <a:lnTo>
                    <a:pt x="1191" y="326"/>
                  </a:lnTo>
                  <a:lnTo>
                    <a:pt x="1181" y="342"/>
                  </a:lnTo>
                  <a:lnTo>
                    <a:pt x="1168" y="354"/>
                  </a:lnTo>
                  <a:lnTo>
                    <a:pt x="1153" y="364"/>
                  </a:lnTo>
                  <a:lnTo>
                    <a:pt x="1135" y="369"/>
                  </a:lnTo>
                  <a:lnTo>
                    <a:pt x="1116" y="369"/>
                  </a:lnTo>
                  <a:lnTo>
                    <a:pt x="1099" y="364"/>
                  </a:lnTo>
                  <a:lnTo>
                    <a:pt x="1083" y="355"/>
                  </a:lnTo>
                  <a:lnTo>
                    <a:pt x="1070" y="342"/>
                  </a:lnTo>
                  <a:lnTo>
                    <a:pt x="1061" y="326"/>
                  </a:lnTo>
                  <a:lnTo>
                    <a:pt x="994" y="166"/>
                  </a:lnTo>
                  <a:lnTo>
                    <a:pt x="989" y="157"/>
                  </a:lnTo>
                  <a:lnTo>
                    <a:pt x="982" y="148"/>
                  </a:lnTo>
                  <a:lnTo>
                    <a:pt x="972" y="143"/>
                  </a:lnTo>
                  <a:lnTo>
                    <a:pt x="962" y="141"/>
                  </a:lnTo>
                  <a:lnTo>
                    <a:pt x="951" y="141"/>
                  </a:lnTo>
                  <a:lnTo>
                    <a:pt x="941" y="143"/>
                  </a:lnTo>
                  <a:lnTo>
                    <a:pt x="767" y="215"/>
                  </a:lnTo>
                  <a:lnTo>
                    <a:pt x="757" y="220"/>
                  </a:lnTo>
                  <a:lnTo>
                    <a:pt x="750" y="229"/>
                  </a:lnTo>
                  <a:lnTo>
                    <a:pt x="745" y="238"/>
                  </a:lnTo>
                  <a:lnTo>
                    <a:pt x="741" y="249"/>
                  </a:lnTo>
                  <a:lnTo>
                    <a:pt x="741" y="259"/>
                  </a:lnTo>
                  <a:lnTo>
                    <a:pt x="745" y="270"/>
                  </a:lnTo>
                  <a:lnTo>
                    <a:pt x="810" y="429"/>
                  </a:lnTo>
                  <a:lnTo>
                    <a:pt x="815" y="448"/>
                  </a:lnTo>
                  <a:lnTo>
                    <a:pt x="814" y="467"/>
                  </a:lnTo>
                  <a:lnTo>
                    <a:pt x="809" y="485"/>
                  </a:lnTo>
                  <a:lnTo>
                    <a:pt x="798" y="501"/>
                  </a:lnTo>
                  <a:lnTo>
                    <a:pt x="784" y="515"/>
                  </a:lnTo>
                  <a:lnTo>
                    <a:pt x="732" y="552"/>
                  </a:lnTo>
                  <a:lnTo>
                    <a:pt x="682" y="592"/>
                  </a:lnTo>
                  <a:lnTo>
                    <a:pt x="635" y="637"/>
                  </a:lnTo>
                  <a:lnTo>
                    <a:pt x="592" y="683"/>
                  </a:lnTo>
                  <a:lnTo>
                    <a:pt x="552" y="733"/>
                  </a:lnTo>
                  <a:lnTo>
                    <a:pt x="514" y="786"/>
                  </a:lnTo>
                  <a:lnTo>
                    <a:pt x="501" y="799"/>
                  </a:lnTo>
                  <a:lnTo>
                    <a:pt x="485" y="810"/>
                  </a:lnTo>
                  <a:lnTo>
                    <a:pt x="467" y="815"/>
                  </a:lnTo>
                  <a:lnTo>
                    <a:pt x="448" y="815"/>
                  </a:lnTo>
                  <a:lnTo>
                    <a:pt x="429" y="811"/>
                  </a:lnTo>
                  <a:lnTo>
                    <a:pt x="270" y="744"/>
                  </a:lnTo>
                  <a:lnTo>
                    <a:pt x="256" y="741"/>
                  </a:lnTo>
                  <a:lnTo>
                    <a:pt x="244" y="743"/>
                  </a:lnTo>
                  <a:lnTo>
                    <a:pt x="232" y="747"/>
                  </a:lnTo>
                  <a:lnTo>
                    <a:pt x="221" y="756"/>
                  </a:lnTo>
                  <a:lnTo>
                    <a:pt x="215" y="768"/>
                  </a:lnTo>
                  <a:lnTo>
                    <a:pt x="142" y="941"/>
                  </a:lnTo>
                  <a:lnTo>
                    <a:pt x="140" y="955"/>
                  </a:lnTo>
                  <a:lnTo>
                    <a:pt x="141" y="967"/>
                  </a:lnTo>
                  <a:lnTo>
                    <a:pt x="146" y="979"/>
                  </a:lnTo>
                  <a:lnTo>
                    <a:pt x="154" y="989"/>
                  </a:lnTo>
                  <a:lnTo>
                    <a:pt x="166" y="996"/>
                  </a:lnTo>
                  <a:lnTo>
                    <a:pt x="325" y="1062"/>
                  </a:lnTo>
                  <a:lnTo>
                    <a:pt x="342" y="1072"/>
                  </a:lnTo>
                  <a:lnTo>
                    <a:pt x="354" y="1086"/>
                  </a:lnTo>
                  <a:lnTo>
                    <a:pt x="364" y="1103"/>
                  </a:lnTo>
                  <a:lnTo>
                    <a:pt x="368" y="1122"/>
                  </a:lnTo>
                  <a:lnTo>
                    <a:pt x="367" y="1141"/>
                  </a:lnTo>
                  <a:lnTo>
                    <a:pt x="354" y="1217"/>
                  </a:lnTo>
                  <a:lnTo>
                    <a:pt x="349" y="1294"/>
                  </a:lnTo>
                  <a:lnTo>
                    <a:pt x="348" y="1370"/>
                  </a:lnTo>
                  <a:lnTo>
                    <a:pt x="354" y="1446"/>
                  </a:lnTo>
                  <a:lnTo>
                    <a:pt x="367" y="1523"/>
                  </a:lnTo>
                  <a:lnTo>
                    <a:pt x="368" y="1542"/>
                  </a:lnTo>
                  <a:lnTo>
                    <a:pt x="364" y="1561"/>
                  </a:lnTo>
                  <a:lnTo>
                    <a:pt x="354" y="1578"/>
                  </a:lnTo>
                  <a:lnTo>
                    <a:pt x="342" y="1592"/>
                  </a:lnTo>
                  <a:lnTo>
                    <a:pt x="325" y="1601"/>
                  </a:lnTo>
                  <a:lnTo>
                    <a:pt x="166" y="1668"/>
                  </a:lnTo>
                  <a:lnTo>
                    <a:pt x="156" y="1673"/>
                  </a:lnTo>
                  <a:lnTo>
                    <a:pt x="148" y="1681"/>
                  </a:lnTo>
                  <a:lnTo>
                    <a:pt x="142" y="1690"/>
                  </a:lnTo>
                  <a:lnTo>
                    <a:pt x="140" y="1701"/>
                  </a:lnTo>
                  <a:lnTo>
                    <a:pt x="140" y="1711"/>
                  </a:lnTo>
                  <a:lnTo>
                    <a:pt x="142" y="1722"/>
                  </a:lnTo>
                  <a:lnTo>
                    <a:pt x="214" y="1896"/>
                  </a:lnTo>
                  <a:lnTo>
                    <a:pt x="219" y="1906"/>
                  </a:lnTo>
                  <a:lnTo>
                    <a:pt x="228" y="1913"/>
                  </a:lnTo>
                  <a:lnTo>
                    <a:pt x="237" y="1918"/>
                  </a:lnTo>
                  <a:lnTo>
                    <a:pt x="253" y="1922"/>
                  </a:lnTo>
                  <a:lnTo>
                    <a:pt x="269" y="1918"/>
                  </a:lnTo>
                  <a:lnTo>
                    <a:pt x="428" y="1853"/>
                  </a:lnTo>
                  <a:lnTo>
                    <a:pt x="447" y="1848"/>
                  </a:lnTo>
                  <a:lnTo>
                    <a:pt x="466" y="1849"/>
                  </a:lnTo>
                  <a:lnTo>
                    <a:pt x="484" y="1854"/>
                  </a:lnTo>
                  <a:lnTo>
                    <a:pt x="500" y="1865"/>
                  </a:lnTo>
                  <a:lnTo>
                    <a:pt x="514" y="1879"/>
                  </a:lnTo>
                  <a:lnTo>
                    <a:pt x="550" y="1931"/>
                  </a:lnTo>
                  <a:lnTo>
                    <a:pt x="592" y="1981"/>
                  </a:lnTo>
                  <a:lnTo>
                    <a:pt x="635" y="2028"/>
                  </a:lnTo>
                  <a:lnTo>
                    <a:pt x="681" y="2072"/>
                  </a:lnTo>
                  <a:lnTo>
                    <a:pt x="731" y="2112"/>
                  </a:lnTo>
                  <a:lnTo>
                    <a:pt x="784" y="2150"/>
                  </a:lnTo>
                  <a:lnTo>
                    <a:pt x="797" y="2163"/>
                  </a:lnTo>
                  <a:lnTo>
                    <a:pt x="808" y="2178"/>
                  </a:lnTo>
                  <a:lnTo>
                    <a:pt x="813" y="2196"/>
                  </a:lnTo>
                  <a:lnTo>
                    <a:pt x="813" y="2215"/>
                  </a:lnTo>
                  <a:lnTo>
                    <a:pt x="809" y="2234"/>
                  </a:lnTo>
                  <a:lnTo>
                    <a:pt x="742" y="2394"/>
                  </a:lnTo>
                  <a:lnTo>
                    <a:pt x="740" y="2406"/>
                  </a:lnTo>
                  <a:lnTo>
                    <a:pt x="740" y="2416"/>
                  </a:lnTo>
                  <a:lnTo>
                    <a:pt x="742" y="2427"/>
                  </a:lnTo>
                  <a:lnTo>
                    <a:pt x="749" y="2436"/>
                  </a:lnTo>
                  <a:lnTo>
                    <a:pt x="756" y="2444"/>
                  </a:lnTo>
                  <a:lnTo>
                    <a:pt x="766" y="2449"/>
                  </a:lnTo>
                  <a:lnTo>
                    <a:pt x="939" y="2522"/>
                  </a:lnTo>
                  <a:lnTo>
                    <a:pt x="952" y="2524"/>
                  </a:lnTo>
                  <a:lnTo>
                    <a:pt x="965" y="2523"/>
                  </a:lnTo>
                  <a:lnTo>
                    <a:pt x="977" y="2519"/>
                  </a:lnTo>
                  <a:lnTo>
                    <a:pt x="987" y="2510"/>
                  </a:lnTo>
                  <a:lnTo>
                    <a:pt x="993" y="2499"/>
                  </a:lnTo>
                  <a:lnTo>
                    <a:pt x="1060" y="2339"/>
                  </a:lnTo>
                  <a:lnTo>
                    <a:pt x="1069" y="2322"/>
                  </a:lnTo>
                  <a:lnTo>
                    <a:pt x="1083" y="2309"/>
                  </a:lnTo>
                  <a:lnTo>
                    <a:pt x="1100" y="2300"/>
                  </a:lnTo>
                  <a:lnTo>
                    <a:pt x="1119" y="2296"/>
                  </a:lnTo>
                  <a:lnTo>
                    <a:pt x="1138" y="2297"/>
                  </a:lnTo>
                  <a:lnTo>
                    <a:pt x="1214" y="2309"/>
                  </a:lnTo>
                  <a:lnTo>
                    <a:pt x="1291" y="2315"/>
                  </a:lnTo>
                  <a:lnTo>
                    <a:pt x="1367" y="2316"/>
                  </a:lnTo>
                  <a:lnTo>
                    <a:pt x="1444" y="2309"/>
                  </a:lnTo>
                  <a:lnTo>
                    <a:pt x="1520" y="2297"/>
                  </a:lnTo>
                  <a:lnTo>
                    <a:pt x="1539" y="2296"/>
                  </a:lnTo>
                  <a:lnTo>
                    <a:pt x="1558" y="2300"/>
                  </a:lnTo>
                  <a:lnTo>
                    <a:pt x="1574" y="2308"/>
                  </a:lnTo>
                  <a:lnTo>
                    <a:pt x="1588" y="2322"/>
                  </a:lnTo>
                  <a:lnTo>
                    <a:pt x="1598" y="2339"/>
                  </a:lnTo>
                  <a:lnTo>
                    <a:pt x="1664" y="2499"/>
                  </a:lnTo>
                  <a:lnTo>
                    <a:pt x="1669" y="2508"/>
                  </a:lnTo>
                  <a:lnTo>
                    <a:pt x="1677" y="2517"/>
                  </a:lnTo>
                  <a:lnTo>
                    <a:pt x="1686" y="2522"/>
                  </a:lnTo>
                  <a:lnTo>
                    <a:pt x="1697" y="2524"/>
                  </a:lnTo>
                  <a:lnTo>
                    <a:pt x="1708" y="2524"/>
                  </a:lnTo>
                  <a:lnTo>
                    <a:pt x="1718" y="2522"/>
                  </a:lnTo>
                  <a:lnTo>
                    <a:pt x="1892" y="2450"/>
                  </a:lnTo>
                  <a:lnTo>
                    <a:pt x="1903" y="2443"/>
                  </a:lnTo>
                  <a:lnTo>
                    <a:pt x="1912" y="2433"/>
                  </a:lnTo>
                  <a:lnTo>
                    <a:pt x="1916" y="2420"/>
                  </a:lnTo>
                  <a:lnTo>
                    <a:pt x="1917" y="2408"/>
                  </a:lnTo>
                  <a:lnTo>
                    <a:pt x="1914" y="2395"/>
                  </a:lnTo>
                  <a:lnTo>
                    <a:pt x="1849" y="2235"/>
                  </a:lnTo>
                  <a:lnTo>
                    <a:pt x="1843" y="2216"/>
                  </a:lnTo>
                  <a:lnTo>
                    <a:pt x="1844" y="2197"/>
                  </a:lnTo>
                  <a:lnTo>
                    <a:pt x="1850" y="2179"/>
                  </a:lnTo>
                  <a:lnTo>
                    <a:pt x="1860" y="2164"/>
                  </a:lnTo>
                  <a:lnTo>
                    <a:pt x="1875" y="2150"/>
                  </a:lnTo>
                  <a:lnTo>
                    <a:pt x="1927" y="2113"/>
                  </a:lnTo>
                  <a:lnTo>
                    <a:pt x="1976" y="2072"/>
                  </a:lnTo>
                  <a:lnTo>
                    <a:pt x="2024" y="2028"/>
                  </a:lnTo>
                  <a:lnTo>
                    <a:pt x="2067" y="1982"/>
                  </a:lnTo>
                  <a:lnTo>
                    <a:pt x="2107" y="1932"/>
                  </a:lnTo>
                  <a:lnTo>
                    <a:pt x="2145" y="1879"/>
                  </a:lnTo>
                  <a:lnTo>
                    <a:pt x="2158" y="1866"/>
                  </a:lnTo>
                  <a:lnTo>
                    <a:pt x="2173" y="1855"/>
                  </a:lnTo>
                  <a:lnTo>
                    <a:pt x="2191" y="1850"/>
                  </a:lnTo>
                  <a:lnTo>
                    <a:pt x="2210" y="1850"/>
                  </a:lnTo>
                  <a:lnTo>
                    <a:pt x="2229" y="1854"/>
                  </a:lnTo>
                  <a:lnTo>
                    <a:pt x="2390" y="1921"/>
                  </a:lnTo>
                  <a:lnTo>
                    <a:pt x="2400" y="1923"/>
                  </a:lnTo>
                  <a:lnTo>
                    <a:pt x="2411" y="1923"/>
                  </a:lnTo>
                  <a:lnTo>
                    <a:pt x="2421" y="1921"/>
                  </a:lnTo>
                  <a:lnTo>
                    <a:pt x="2431" y="1914"/>
                  </a:lnTo>
                  <a:lnTo>
                    <a:pt x="2438" y="1907"/>
                  </a:lnTo>
                  <a:lnTo>
                    <a:pt x="2443" y="1897"/>
                  </a:lnTo>
                  <a:lnTo>
                    <a:pt x="2516" y="1724"/>
                  </a:lnTo>
                  <a:lnTo>
                    <a:pt x="2519" y="1710"/>
                  </a:lnTo>
                  <a:lnTo>
                    <a:pt x="2517" y="1698"/>
                  </a:lnTo>
                  <a:lnTo>
                    <a:pt x="2513" y="1686"/>
                  </a:lnTo>
                  <a:lnTo>
                    <a:pt x="2505" y="1675"/>
                  </a:lnTo>
                  <a:lnTo>
                    <a:pt x="2493" y="1669"/>
                  </a:lnTo>
                  <a:lnTo>
                    <a:pt x="2334" y="1602"/>
                  </a:lnTo>
                  <a:lnTo>
                    <a:pt x="2318" y="1593"/>
                  </a:lnTo>
                  <a:lnTo>
                    <a:pt x="2304" y="1580"/>
                  </a:lnTo>
                  <a:lnTo>
                    <a:pt x="2296" y="1565"/>
                  </a:lnTo>
                  <a:lnTo>
                    <a:pt x="2290" y="1547"/>
                  </a:lnTo>
                  <a:lnTo>
                    <a:pt x="2290" y="1530"/>
                  </a:lnTo>
                  <a:lnTo>
                    <a:pt x="2296" y="1512"/>
                  </a:lnTo>
                  <a:lnTo>
                    <a:pt x="2305" y="1495"/>
                  </a:lnTo>
                  <a:lnTo>
                    <a:pt x="2318" y="1482"/>
                  </a:lnTo>
                  <a:lnTo>
                    <a:pt x="2334" y="1472"/>
                  </a:lnTo>
                  <a:lnTo>
                    <a:pt x="2351" y="1468"/>
                  </a:lnTo>
                  <a:lnTo>
                    <a:pt x="2369" y="1468"/>
                  </a:lnTo>
                  <a:lnTo>
                    <a:pt x="2386" y="1472"/>
                  </a:lnTo>
                  <a:lnTo>
                    <a:pt x="2547" y="1539"/>
                  </a:lnTo>
                  <a:lnTo>
                    <a:pt x="2573" y="1553"/>
                  </a:lnTo>
                  <a:lnTo>
                    <a:pt x="2596" y="1570"/>
                  </a:lnTo>
                  <a:lnTo>
                    <a:pt x="2615" y="1590"/>
                  </a:lnTo>
                  <a:lnTo>
                    <a:pt x="2632" y="1612"/>
                  </a:lnTo>
                  <a:lnTo>
                    <a:pt x="2645" y="1637"/>
                  </a:lnTo>
                  <a:lnTo>
                    <a:pt x="2653" y="1664"/>
                  </a:lnTo>
                  <a:lnTo>
                    <a:pt x="2657" y="1691"/>
                  </a:lnTo>
                  <a:lnTo>
                    <a:pt x="2659" y="1720"/>
                  </a:lnTo>
                  <a:lnTo>
                    <a:pt x="2654" y="1748"/>
                  </a:lnTo>
                  <a:lnTo>
                    <a:pt x="2645" y="1777"/>
                  </a:lnTo>
                  <a:lnTo>
                    <a:pt x="2572" y="1951"/>
                  </a:lnTo>
                  <a:lnTo>
                    <a:pt x="2559" y="1977"/>
                  </a:lnTo>
                  <a:lnTo>
                    <a:pt x="2543" y="2000"/>
                  </a:lnTo>
                  <a:lnTo>
                    <a:pt x="2522" y="2020"/>
                  </a:lnTo>
                  <a:lnTo>
                    <a:pt x="2499" y="2037"/>
                  </a:lnTo>
                  <a:lnTo>
                    <a:pt x="2474" y="2049"/>
                  </a:lnTo>
                  <a:lnTo>
                    <a:pt x="2447" y="2058"/>
                  </a:lnTo>
                  <a:lnTo>
                    <a:pt x="2419" y="2063"/>
                  </a:lnTo>
                  <a:lnTo>
                    <a:pt x="2391" y="2063"/>
                  </a:lnTo>
                  <a:lnTo>
                    <a:pt x="2362" y="2058"/>
                  </a:lnTo>
                  <a:lnTo>
                    <a:pt x="2335" y="2049"/>
                  </a:lnTo>
                  <a:lnTo>
                    <a:pt x="2227" y="2005"/>
                  </a:lnTo>
                  <a:lnTo>
                    <a:pt x="2187" y="2056"/>
                  </a:lnTo>
                  <a:lnTo>
                    <a:pt x="2144" y="2104"/>
                  </a:lnTo>
                  <a:lnTo>
                    <a:pt x="2099" y="2150"/>
                  </a:lnTo>
                  <a:lnTo>
                    <a:pt x="2050" y="2193"/>
                  </a:lnTo>
                  <a:lnTo>
                    <a:pt x="1999" y="2233"/>
                  </a:lnTo>
                  <a:lnTo>
                    <a:pt x="2044" y="2341"/>
                  </a:lnTo>
                  <a:lnTo>
                    <a:pt x="2053" y="2370"/>
                  </a:lnTo>
                  <a:lnTo>
                    <a:pt x="2057" y="2397"/>
                  </a:lnTo>
                  <a:lnTo>
                    <a:pt x="2057" y="2426"/>
                  </a:lnTo>
                  <a:lnTo>
                    <a:pt x="2052" y="2454"/>
                  </a:lnTo>
                  <a:lnTo>
                    <a:pt x="2044" y="2481"/>
                  </a:lnTo>
                  <a:lnTo>
                    <a:pt x="2031" y="2505"/>
                  </a:lnTo>
                  <a:lnTo>
                    <a:pt x="2015" y="2528"/>
                  </a:lnTo>
                  <a:lnTo>
                    <a:pt x="1995" y="2548"/>
                  </a:lnTo>
                  <a:lnTo>
                    <a:pt x="1972" y="2565"/>
                  </a:lnTo>
                  <a:lnTo>
                    <a:pt x="1946" y="2579"/>
                  </a:lnTo>
                  <a:lnTo>
                    <a:pt x="1772" y="2651"/>
                  </a:lnTo>
                  <a:lnTo>
                    <a:pt x="1745" y="2659"/>
                  </a:lnTo>
                  <a:lnTo>
                    <a:pt x="1717" y="2663"/>
                  </a:lnTo>
                  <a:lnTo>
                    <a:pt x="1688" y="2663"/>
                  </a:lnTo>
                  <a:lnTo>
                    <a:pt x="1661" y="2659"/>
                  </a:lnTo>
                  <a:lnTo>
                    <a:pt x="1633" y="2651"/>
                  </a:lnTo>
                  <a:lnTo>
                    <a:pt x="1607" y="2638"/>
                  </a:lnTo>
                  <a:lnTo>
                    <a:pt x="1585" y="2621"/>
                  </a:lnTo>
                  <a:lnTo>
                    <a:pt x="1565" y="2601"/>
                  </a:lnTo>
                  <a:lnTo>
                    <a:pt x="1548" y="2578"/>
                  </a:lnTo>
                  <a:lnTo>
                    <a:pt x="1534" y="2553"/>
                  </a:lnTo>
                  <a:lnTo>
                    <a:pt x="1490" y="2444"/>
                  </a:lnTo>
                  <a:lnTo>
                    <a:pt x="1410" y="2453"/>
                  </a:lnTo>
                  <a:lnTo>
                    <a:pt x="1329" y="2456"/>
                  </a:lnTo>
                  <a:lnTo>
                    <a:pt x="1249" y="2453"/>
                  </a:lnTo>
                  <a:lnTo>
                    <a:pt x="1167" y="2444"/>
                  </a:lnTo>
                  <a:lnTo>
                    <a:pt x="1123" y="2553"/>
                  </a:lnTo>
                  <a:lnTo>
                    <a:pt x="1109" y="2579"/>
                  </a:lnTo>
                  <a:lnTo>
                    <a:pt x="1093" y="2602"/>
                  </a:lnTo>
                  <a:lnTo>
                    <a:pt x="1072" y="2621"/>
                  </a:lnTo>
                  <a:lnTo>
                    <a:pt x="1050" y="2638"/>
                  </a:lnTo>
                  <a:lnTo>
                    <a:pt x="1025" y="2651"/>
                  </a:lnTo>
                  <a:lnTo>
                    <a:pt x="999" y="2659"/>
                  </a:lnTo>
                  <a:lnTo>
                    <a:pt x="971" y="2663"/>
                  </a:lnTo>
                  <a:lnTo>
                    <a:pt x="943" y="2665"/>
                  </a:lnTo>
                  <a:lnTo>
                    <a:pt x="914" y="2659"/>
                  </a:lnTo>
                  <a:lnTo>
                    <a:pt x="886" y="2651"/>
                  </a:lnTo>
                  <a:lnTo>
                    <a:pt x="712" y="2578"/>
                  </a:lnTo>
                  <a:lnTo>
                    <a:pt x="687" y="2565"/>
                  </a:lnTo>
                  <a:lnTo>
                    <a:pt x="663" y="2548"/>
                  </a:lnTo>
                  <a:lnTo>
                    <a:pt x="643" y="2528"/>
                  </a:lnTo>
                  <a:lnTo>
                    <a:pt x="626" y="2505"/>
                  </a:lnTo>
                  <a:lnTo>
                    <a:pt x="614" y="2480"/>
                  </a:lnTo>
                  <a:lnTo>
                    <a:pt x="605" y="2452"/>
                  </a:lnTo>
                  <a:lnTo>
                    <a:pt x="600" y="2425"/>
                  </a:lnTo>
                  <a:lnTo>
                    <a:pt x="600" y="2396"/>
                  </a:lnTo>
                  <a:lnTo>
                    <a:pt x="605" y="2368"/>
                  </a:lnTo>
                  <a:lnTo>
                    <a:pt x="614" y="2340"/>
                  </a:lnTo>
                  <a:lnTo>
                    <a:pt x="658" y="2232"/>
                  </a:lnTo>
                  <a:lnTo>
                    <a:pt x="607" y="2192"/>
                  </a:lnTo>
                  <a:lnTo>
                    <a:pt x="559" y="2149"/>
                  </a:lnTo>
                  <a:lnTo>
                    <a:pt x="514" y="2103"/>
                  </a:lnTo>
                  <a:lnTo>
                    <a:pt x="470" y="2055"/>
                  </a:lnTo>
                  <a:lnTo>
                    <a:pt x="430" y="2004"/>
                  </a:lnTo>
                  <a:lnTo>
                    <a:pt x="323" y="2048"/>
                  </a:lnTo>
                  <a:lnTo>
                    <a:pt x="295" y="2058"/>
                  </a:lnTo>
                  <a:lnTo>
                    <a:pt x="268" y="2062"/>
                  </a:lnTo>
                  <a:lnTo>
                    <a:pt x="239" y="2062"/>
                  </a:lnTo>
                  <a:lnTo>
                    <a:pt x="211" y="2058"/>
                  </a:lnTo>
                  <a:lnTo>
                    <a:pt x="183" y="2048"/>
                  </a:lnTo>
                  <a:lnTo>
                    <a:pt x="158" y="2036"/>
                  </a:lnTo>
                  <a:lnTo>
                    <a:pt x="135" y="2019"/>
                  </a:lnTo>
                  <a:lnTo>
                    <a:pt x="115" y="1999"/>
                  </a:lnTo>
                  <a:lnTo>
                    <a:pt x="98" y="1976"/>
                  </a:lnTo>
                  <a:lnTo>
                    <a:pt x="85" y="1950"/>
                  </a:lnTo>
                  <a:lnTo>
                    <a:pt x="14" y="1776"/>
                  </a:lnTo>
                  <a:lnTo>
                    <a:pt x="5" y="1748"/>
                  </a:lnTo>
                  <a:lnTo>
                    <a:pt x="1" y="1721"/>
                  </a:lnTo>
                  <a:lnTo>
                    <a:pt x="1" y="1692"/>
                  </a:lnTo>
                  <a:lnTo>
                    <a:pt x="5" y="1665"/>
                  </a:lnTo>
                  <a:lnTo>
                    <a:pt x="14" y="1637"/>
                  </a:lnTo>
                  <a:lnTo>
                    <a:pt x="26" y="1611"/>
                  </a:lnTo>
                  <a:lnTo>
                    <a:pt x="43" y="1589"/>
                  </a:lnTo>
                  <a:lnTo>
                    <a:pt x="63" y="1569"/>
                  </a:lnTo>
                  <a:lnTo>
                    <a:pt x="86" y="1552"/>
                  </a:lnTo>
                  <a:lnTo>
                    <a:pt x="112" y="1538"/>
                  </a:lnTo>
                  <a:lnTo>
                    <a:pt x="220" y="1494"/>
                  </a:lnTo>
                  <a:lnTo>
                    <a:pt x="211" y="1413"/>
                  </a:lnTo>
                  <a:lnTo>
                    <a:pt x="208" y="1332"/>
                  </a:lnTo>
                  <a:lnTo>
                    <a:pt x="211" y="1252"/>
                  </a:lnTo>
                  <a:lnTo>
                    <a:pt x="220" y="1170"/>
                  </a:lnTo>
                  <a:lnTo>
                    <a:pt x="112" y="1126"/>
                  </a:lnTo>
                  <a:lnTo>
                    <a:pt x="85" y="1112"/>
                  </a:lnTo>
                  <a:lnTo>
                    <a:pt x="62" y="1095"/>
                  </a:lnTo>
                  <a:lnTo>
                    <a:pt x="43" y="1075"/>
                  </a:lnTo>
                  <a:lnTo>
                    <a:pt x="26" y="1052"/>
                  </a:lnTo>
                  <a:lnTo>
                    <a:pt x="14" y="1028"/>
                  </a:lnTo>
                  <a:lnTo>
                    <a:pt x="5" y="1001"/>
                  </a:lnTo>
                  <a:lnTo>
                    <a:pt x="1" y="973"/>
                  </a:lnTo>
                  <a:lnTo>
                    <a:pt x="0" y="945"/>
                  </a:lnTo>
                  <a:lnTo>
                    <a:pt x="5" y="917"/>
                  </a:lnTo>
                  <a:lnTo>
                    <a:pt x="14" y="888"/>
                  </a:lnTo>
                  <a:lnTo>
                    <a:pt x="86" y="714"/>
                  </a:lnTo>
                  <a:lnTo>
                    <a:pt x="100" y="687"/>
                  </a:lnTo>
                  <a:lnTo>
                    <a:pt x="117" y="664"/>
                  </a:lnTo>
                  <a:lnTo>
                    <a:pt x="137" y="645"/>
                  </a:lnTo>
                  <a:lnTo>
                    <a:pt x="160" y="628"/>
                  </a:lnTo>
                  <a:lnTo>
                    <a:pt x="185" y="615"/>
                  </a:lnTo>
                  <a:lnTo>
                    <a:pt x="212" y="607"/>
                  </a:lnTo>
                  <a:lnTo>
                    <a:pt x="239" y="603"/>
                  </a:lnTo>
                  <a:lnTo>
                    <a:pt x="268" y="602"/>
                  </a:lnTo>
                  <a:lnTo>
                    <a:pt x="296" y="606"/>
                  </a:lnTo>
                  <a:lnTo>
                    <a:pt x="324" y="615"/>
                  </a:lnTo>
                  <a:lnTo>
                    <a:pt x="431" y="660"/>
                  </a:lnTo>
                  <a:lnTo>
                    <a:pt x="472" y="609"/>
                  </a:lnTo>
                  <a:lnTo>
                    <a:pt x="515" y="560"/>
                  </a:lnTo>
                  <a:lnTo>
                    <a:pt x="561" y="515"/>
                  </a:lnTo>
                  <a:lnTo>
                    <a:pt x="608" y="472"/>
                  </a:lnTo>
                  <a:lnTo>
                    <a:pt x="660" y="432"/>
                  </a:lnTo>
                  <a:lnTo>
                    <a:pt x="615" y="324"/>
                  </a:lnTo>
                  <a:lnTo>
                    <a:pt x="606" y="296"/>
                  </a:lnTo>
                  <a:lnTo>
                    <a:pt x="602" y="268"/>
                  </a:lnTo>
                  <a:lnTo>
                    <a:pt x="602" y="240"/>
                  </a:lnTo>
                  <a:lnTo>
                    <a:pt x="606" y="212"/>
                  </a:lnTo>
                  <a:lnTo>
                    <a:pt x="615" y="184"/>
                  </a:lnTo>
                  <a:lnTo>
                    <a:pt x="629" y="159"/>
                  </a:lnTo>
                  <a:lnTo>
                    <a:pt x="645" y="136"/>
                  </a:lnTo>
                  <a:lnTo>
                    <a:pt x="665" y="116"/>
                  </a:lnTo>
                  <a:lnTo>
                    <a:pt x="689" y="99"/>
                  </a:lnTo>
                  <a:lnTo>
                    <a:pt x="714" y="86"/>
                  </a:lnTo>
                  <a:lnTo>
                    <a:pt x="887" y="14"/>
                  </a:lnTo>
                  <a:lnTo>
                    <a:pt x="910" y="7"/>
                  </a:lnTo>
                  <a:lnTo>
                    <a:pt x="933" y="1"/>
                  </a:lnTo>
                  <a:lnTo>
                    <a:pt x="95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68" name="Freeform 251"/>
            <p:cNvSpPr/>
            <p:nvPr/>
          </p:nvSpPr>
          <p:spPr bwMode="auto">
            <a:xfrm>
              <a:off x="3532188" y="3709988"/>
              <a:ext cx="180975" cy="180975"/>
            </a:xfrm>
            <a:custGeom>
              <a:avLst/>
              <a:gdLst>
                <a:gd name="T0" fmla="*/ 568 w 1141"/>
                <a:gd name="T1" fmla="*/ 0 h 1143"/>
                <a:gd name="T2" fmla="*/ 602 w 1141"/>
                <a:gd name="T3" fmla="*/ 10 h 1143"/>
                <a:gd name="T4" fmla="*/ 628 w 1141"/>
                <a:gd name="T5" fmla="*/ 34 h 1143"/>
                <a:gd name="T6" fmla="*/ 637 w 1141"/>
                <a:gd name="T7" fmla="*/ 70 h 1143"/>
                <a:gd name="T8" fmla="*/ 629 w 1141"/>
                <a:gd name="T9" fmla="*/ 105 h 1143"/>
                <a:gd name="T10" fmla="*/ 603 w 1141"/>
                <a:gd name="T11" fmla="*/ 131 h 1143"/>
                <a:gd name="T12" fmla="*/ 569 w 1141"/>
                <a:gd name="T13" fmla="*/ 141 h 1143"/>
                <a:gd name="T14" fmla="*/ 470 w 1141"/>
                <a:gd name="T15" fmla="*/ 152 h 1143"/>
                <a:gd name="T16" fmla="*/ 380 w 1141"/>
                <a:gd name="T17" fmla="*/ 186 h 1143"/>
                <a:gd name="T18" fmla="*/ 300 w 1141"/>
                <a:gd name="T19" fmla="*/ 238 h 1143"/>
                <a:gd name="T20" fmla="*/ 233 w 1141"/>
                <a:gd name="T21" fmla="*/ 305 h 1143"/>
                <a:gd name="T22" fmla="*/ 184 w 1141"/>
                <a:gd name="T23" fmla="*/ 385 h 1143"/>
                <a:gd name="T24" fmla="*/ 152 w 1141"/>
                <a:gd name="T25" fmla="*/ 476 h 1143"/>
                <a:gd name="T26" fmla="*/ 141 w 1141"/>
                <a:gd name="T27" fmla="*/ 575 h 1143"/>
                <a:gd name="T28" fmla="*/ 154 w 1141"/>
                <a:gd name="T29" fmla="*/ 681 h 1143"/>
                <a:gd name="T30" fmla="*/ 192 w 1141"/>
                <a:gd name="T31" fmla="*/ 776 h 1143"/>
                <a:gd name="T32" fmla="*/ 250 w 1141"/>
                <a:gd name="T33" fmla="*/ 859 h 1143"/>
                <a:gd name="T34" fmla="*/ 326 w 1141"/>
                <a:gd name="T35" fmla="*/ 926 h 1143"/>
                <a:gd name="T36" fmla="*/ 417 w 1141"/>
                <a:gd name="T37" fmla="*/ 975 h 1143"/>
                <a:gd name="T38" fmla="*/ 517 w 1141"/>
                <a:gd name="T39" fmla="*/ 1000 h 1143"/>
                <a:gd name="T40" fmla="*/ 574 w 1141"/>
                <a:gd name="T41" fmla="*/ 1003 h 1143"/>
                <a:gd name="T42" fmla="*/ 670 w 1141"/>
                <a:gd name="T43" fmla="*/ 992 h 1143"/>
                <a:gd name="T44" fmla="*/ 760 w 1141"/>
                <a:gd name="T45" fmla="*/ 960 h 1143"/>
                <a:gd name="T46" fmla="*/ 841 w 1141"/>
                <a:gd name="T47" fmla="*/ 908 h 1143"/>
                <a:gd name="T48" fmla="*/ 909 w 1141"/>
                <a:gd name="T49" fmla="*/ 837 h 1143"/>
                <a:gd name="T50" fmla="*/ 960 w 1141"/>
                <a:gd name="T51" fmla="*/ 756 h 1143"/>
                <a:gd name="T52" fmla="*/ 990 w 1141"/>
                <a:gd name="T53" fmla="*/ 665 h 1143"/>
                <a:gd name="T54" fmla="*/ 1001 w 1141"/>
                <a:gd name="T55" fmla="*/ 569 h 1143"/>
                <a:gd name="T56" fmla="*/ 1011 w 1141"/>
                <a:gd name="T57" fmla="*/ 533 h 1143"/>
                <a:gd name="T58" fmla="*/ 1035 w 1141"/>
                <a:gd name="T59" fmla="*/ 507 h 1143"/>
                <a:gd name="T60" fmla="*/ 1071 w 1141"/>
                <a:gd name="T61" fmla="*/ 498 h 1143"/>
                <a:gd name="T62" fmla="*/ 1090 w 1141"/>
                <a:gd name="T63" fmla="*/ 500 h 1143"/>
                <a:gd name="T64" fmla="*/ 1120 w 1141"/>
                <a:gd name="T65" fmla="*/ 518 h 1143"/>
                <a:gd name="T66" fmla="*/ 1139 w 1141"/>
                <a:gd name="T67" fmla="*/ 549 h 1143"/>
                <a:gd name="T68" fmla="*/ 1139 w 1141"/>
                <a:gd name="T69" fmla="*/ 624 h 1143"/>
                <a:gd name="T70" fmla="*/ 1118 w 1141"/>
                <a:gd name="T71" fmla="*/ 734 h 1143"/>
                <a:gd name="T72" fmla="*/ 1076 w 1141"/>
                <a:gd name="T73" fmla="*/ 837 h 1143"/>
                <a:gd name="T74" fmla="*/ 1015 w 1141"/>
                <a:gd name="T75" fmla="*/ 930 h 1143"/>
                <a:gd name="T76" fmla="*/ 936 w 1141"/>
                <a:gd name="T77" fmla="*/ 1011 h 1143"/>
                <a:gd name="T78" fmla="*/ 843 w 1141"/>
                <a:gd name="T79" fmla="*/ 1074 h 1143"/>
                <a:gd name="T80" fmla="*/ 741 w 1141"/>
                <a:gd name="T81" fmla="*/ 1117 h 1143"/>
                <a:gd name="T82" fmla="*/ 631 w 1141"/>
                <a:gd name="T83" fmla="*/ 1139 h 1143"/>
                <a:gd name="T84" fmla="*/ 571 w 1141"/>
                <a:gd name="T85" fmla="*/ 1143 h 1143"/>
                <a:gd name="T86" fmla="*/ 448 w 1141"/>
                <a:gd name="T87" fmla="*/ 1130 h 1143"/>
                <a:gd name="T88" fmla="*/ 337 w 1141"/>
                <a:gd name="T89" fmla="*/ 1093 h 1143"/>
                <a:gd name="T90" fmla="*/ 235 w 1141"/>
                <a:gd name="T91" fmla="*/ 1034 h 1143"/>
                <a:gd name="T92" fmla="*/ 149 w 1141"/>
                <a:gd name="T93" fmla="*/ 956 h 1143"/>
                <a:gd name="T94" fmla="*/ 79 w 1141"/>
                <a:gd name="T95" fmla="*/ 863 h 1143"/>
                <a:gd name="T96" fmla="*/ 30 w 1141"/>
                <a:gd name="T97" fmla="*/ 755 h 1143"/>
                <a:gd name="T98" fmla="*/ 3 w 1141"/>
                <a:gd name="T99" fmla="*/ 637 h 1143"/>
                <a:gd name="T100" fmla="*/ 2 w 1141"/>
                <a:gd name="T101" fmla="*/ 517 h 1143"/>
                <a:gd name="T102" fmla="*/ 25 w 1141"/>
                <a:gd name="T103" fmla="*/ 406 h 1143"/>
                <a:gd name="T104" fmla="*/ 67 w 1141"/>
                <a:gd name="T105" fmla="*/ 302 h 1143"/>
                <a:gd name="T106" fmla="*/ 128 w 1141"/>
                <a:gd name="T107" fmla="*/ 212 h 1143"/>
                <a:gd name="T108" fmla="*/ 205 w 1141"/>
                <a:gd name="T109" fmla="*/ 133 h 1143"/>
                <a:gd name="T110" fmla="*/ 296 w 1141"/>
                <a:gd name="T111" fmla="*/ 71 h 1143"/>
                <a:gd name="T112" fmla="*/ 397 w 1141"/>
                <a:gd name="T113" fmla="*/ 27 h 1143"/>
                <a:gd name="T114" fmla="*/ 509 w 1141"/>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1" h="1143">
                  <a:moveTo>
                    <a:pt x="567" y="0"/>
                  </a:moveTo>
                  <a:lnTo>
                    <a:pt x="568" y="0"/>
                  </a:lnTo>
                  <a:lnTo>
                    <a:pt x="586" y="2"/>
                  </a:lnTo>
                  <a:lnTo>
                    <a:pt x="602" y="10"/>
                  </a:lnTo>
                  <a:lnTo>
                    <a:pt x="617" y="20"/>
                  </a:lnTo>
                  <a:lnTo>
                    <a:pt x="628" y="34"/>
                  </a:lnTo>
                  <a:lnTo>
                    <a:pt x="635" y="51"/>
                  </a:lnTo>
                  <a:lnTo>
                    <a:pt x="637" y="70"/>
                  </a:lnTo>
                  <a:lnTo>
                    <a:pt x="635" y="88"/>
                  </a:lnTo>
                  <a:lnTo>
                    <a:pt x="629" y="105"/>
                  </a:lnTo>
                  <a:lnTo>
                    <a:pt x="618" y="120"/>
                  </a:lnTo>
                  <a:lnTo>
                    <a:pt x="603" y="131"/>
                  </a:lnTo>
                  <a:lnTo>
                    <a:pt x="587" y="138"/>
                  </a:lnTo>
                  <a:lnTo>
                    <a:pt x="569" y="141"/>
                  </a:lnTo>
                  <a:lnTo>
                    <a:pt x="518" y="144"/>
                  </a:lnTo>
                  <a:lnTo>
                    <a:pt x="470" y="152"/>
                  </a:lnTo>
                  <a:lnTo>
                    <a:pt x="423" y="167"/>
                  </a:lnTo>
                  <a:lnTo>
                    <a:pt x="380" y="186"/>
                  </a:lnTo>
                  <a:lnTo>
                    <a:pt x="338" y="209"/>
                  </a:lnTo>
                  <a:lnTo>
                    <a:pt x="300" y="238"/>
                  </a:lnTo>
                  <a:lnTo>
                    <a:pt x="265" y="270"/>
                  </a:lnTo>
                  <a:lnTo>
                    <a:pt x="233" y="305"/>
                  </a:lnTo>
                  <a:lnTo>
                    <a:pt x="207" y="344"/>
                  </a:lnTo>
                  <a:lnTo>
                    <a:pt x="184" y="385"/>
                  </a:lnTo>
                  <a:lnTo>
                    <a:pt x="165" y="429"/>
                  </a:lnTo>
                  <a:lnTo>
                    <a:pt x="152" y="476"/>
                  </a:lnTo>
                  <a:lnTo>
                    <a:pt x="144" y="524"/>
                  </a:lnTo>
                  <a:lnTo>
                    <a:pt x="141" y="575"/>
                  </a:lnTo>
                  <a:lnTo>
                    <a:pt x="145" y="629"/>
                  </a:lnTo>
                  <a:lnTo>
                    <a:pt x="154" y="681"/>
                  </a:lnTo>
                  <a:lnTo>
                    <a:pt x="171" y="729"/>
                  </a:lnTo>
                  <a:lnTo>
                    <a:pt x="192" y="776"/>
                  </a:lnTo>
                  <a:lnTo>
                    <a:pt x="220" y="819"/>
                  </a:lnTo>
                  <a:lnTo>
                    <a:pt x="250" y="859"/>
                  </a:lnTo>
                  <a:lnTo>
                    <a:pt x="286" y="895"/>
                  </a:lnTo>
                  <a:lnTo>
                    <a:pt x="326" y="926"/>
                  </a:lnTo>
                  <a:lnTo>
                    <a:pt x="369" y="952"/>
                  </a:lnTo>
                  <a:lnTo>
                    <a:pt x="417" y="975"/>
                  </a:lnTo>
                  <a:lnTo>
                    <a:pt x="465" y="990"/>
                  </a:lnTo>
                  <a:lnTo>
                    <a:pt x="517" y="1000"/>
                  </a:lnTo>
                  <a:lnTo>
                    <a:pt x="571" y="1003"/>
                  </a:lnTo>
                  <a:lnTo>
                    <a:pt x="574" y="1003"/>
                  </a:lnTo>
                  <a:lnTo>
                    <a:pt x="622" y="1000"/>
                  </a:lnTo>
                  <a:lnTo>
                    <a:pt x="670" y="992"/>
                  </a:lnTo>
                  <a:lnTo>
                    <a:pt x="716" y="978"/>
                  </a:lnTo>
                  <a:lnTo>
                    <a:pt x="760" y="960"/>
                  </a:lnTo>
                  <a:lnTo>
                    <a:pt x="802" y="936"/>
                  </a:lnTo>
                  <a:lnTo>
                    <a:pt x="841" y="908"/>
                  </a:lnTo>
                  <a:lnTo>
                    <a:pt x="877" y="874"/>
                  </a:lnTo>
                  <a:lnTo>
                    <a:pt x="909" y="837"/>
                  </a:lnTo>
                  <a:lnTo>
                    <a:pt x="937" y="798"/>
                  </a:lnTo>
                  <a:lnTo>
                    <a:pt x="960" y="756"/>
                  </a:lnTo>
                  <a:lnTo>
                    <a:pt x="978" y="711"/>
                  </a:lnTo>
                  <a:lnTo>
                    <a:pt x="990" y="665"/>
                  </a:lnTo>
                  <a:lnTo>
                    <a:pt x="999" y="617"/>
                  </a:lnTo>
                  <a:lnTo>
                    <a:pt x="1001" y="569"/>
                  </a:lnTo>
                  <a:lnTo>
                    <a:pt x="1003" y="550"/>
                  </a:lnTo>
                  <a:lnTo>
                    <a:pt x="1011" y="533"/>
                  </a:lnTo>
                  <a:lnTo>
                    <a:pt x="1021" y="518"/>
                  </a:lnTo>
                  <a:lnTo>
                    <a:pt x="1035" y="507"/>
                  </a:lnTo>
                  <a:lnTo>
                    <a:pt x="1052" y="500"/>
                  </a:lnTo>
                  <a:lnTo>
                    <a:pt x="1071" y="498"/>
                  </a:lnTo>
                  <a:lnTo>
                    <a:pt x="1071" y="498"/>
                  </a:lnTo>
                  <a:lnTo>
                    <a:pt x="1090" y="500"/>
                  </a:lnTo>
                  <a:lnTo>
                    <a:pt x="1106" y="507"/>
                  </a:lnTo>
                  <a:lnTo>
                    <a:pt x="1120" y="518"/>
                  </a:lnTo>
                  <a:lnTo>
                    <a:pt x="1132" y="532"/>
                  </a:lnTo>
                  <a:lnTo>
                    <a:pt x="1139" y="549"/>
                  </a:lnTo>
                  <a:lnTo>
                    <a:pt x="1141" y="567"/>
                  </a:lnTo>
                  <a:lnTo>
                    <a:pt x="1139" y="624"/>
                  </a:lnTo>
                  <a:lnTo>
                    <a:pt x="1131" y="680"/>
                  </a:lnTo>
                  <a:lnTo>
                    <a:pt x="1118" y="734"/>
                  </a:lnTo>
                  <a:lnTo>
                    <a:pt x="1099" y="786"/>
                  </a:lnTo>
                  <a:lnTo>
                    <a:pt x="1076" y="837"/>
                  </a:lnTo>
                  <a:lnTo>
                    <a:pt x="1047" y="885"/>
                  </a:lnTo>
                  <a:lnTo>
                    <a:pt x="1015" y="930"/>
                  </a:lnTo>
                  <a:lnTo>
                    <a:pt x="977" y="972"/>
                  </a:lnTo>
                  <a:lnTo>
                    <a:pt x="936" y="1011"/>
                  </a:lnTo>
                  <a:lnTo>
                    <a:pt x="890" y="1044"/>
                  </a:lnTo>
                  <a:lnTo>
                    <a:pt x="843" y="1074"/>
                  </a:lnTo>
                  <a:lnTo>
                    <a:pt x="792" y="1098"/>
                  </a:lnTo>
                  <a:lnTo>
                    <a:pt x="741" y="1117"/>
                  </a:lnTo>
                  <a:lnTo>
                    <a:pt x="687" y="1131"/>
                  </a:lnTo>
                  <a:lnTo>
                    <a:pt x="631" y="1139"/>
                  </a:lnTo>
                  <a:lnTo>
                    <a:pt x="575" y="1143"/>
                  </a:lnTo>
                  <a:lnTo>
                    <a:pt x="571" y="1143"/>
                  </a:lnTo>
                  <a:lnTo>
                    <a:pt x="509" y="1139"/>
                  </a:lnTo>
                  <a:lnTo>
                    <a:pt x="448" y="1130"/>
                  </a:lnTo>
                  <a:lnTo>
                    <a:pt x="392" y="1114"/>
                  </a:lnTo>
                  <a:lnTo>
                    <a:pt x="337" y="1093"/>
                  </a:lnTo>
                  <a:lnTo>
                    <a:pt x="284" y="1065"/>
                  </a:lnTo>
                  <a:lnTo>
                    <a:pt x="235" y="1034"/>
                  </a:lnTo>
                  <a:lnTo>
                    <a:pt x="190" y="997"/>
                  </a:lnTo>
                  <a:lnTo>
                    <a:pt x="149" y="956"/>
                  </a:lnTo>
                  <a:lnTo>
                    <a:pt x="112" y="911"/>
                  </a:lnTo>
                  <a:lnTo>
                    <a:pt x="79" y="863"/>
                  </a:lnTo>
                  <a:lnTo>
                    <a:pt x="52" y="810"/>
                  </a:lnTo>
                  <a:lnTo>
                    <a:pt x="30" y="755"/>
                  </a:lnTo>
                  <a:lnTo>
                    <a:pt x="14" y="698"/>
                  </a:lnTo>
                  <a:lnTo>
                    <a:pt x="3" y="637"/>
                  </a:lnTo>
                  <a:lnTo>
                    <a:pt x="0" y="575"/>
                  </a:lnTo>
                  <a:lnTo>
                    <a:pt x="2" y="517"/>
                  </a:lnTo>
                  <a:lnTo>
                    <a:pt x="11" y="461"/>
                  </a:lnTo>
                  <a:lnTo>
                    <a:pt x="25" y="406"/>
                  </a:lnTo>
                  <a:lnTo>
                    <a:pt x="44" y="353"/>
                  </a:lnTo>
                  <a:lnTo>
                    <a:pt x="67" y="302"/>
                  </a:lnTo>
                  <a:lnTo>
                    <a:pt x="95" y="256"/>
                  </a:lnTo>
                  <a:lnTo>
                    <a:pt x="128" y="212"/>
                  </a:lnTo>
                  <a:lnTo>
                    <a:pt x="165" y="170"/>
                  </a:lnTo>
                  <a:lnTo>
                    <a:pt x="205" y="133"/>
                  </a:lnTo>
                  <a:lnTo>
                    <a:pt x="248" y="100"/>
                  </a:lnTo>
                  <a:lnTo>
                    <a:pt x="296" y="71"/>
                  </a:lnTo>
                  <a:lnTo>
                    <a:pt x="345" y="47"/>
                  </a:lnTo>
                  <a:lnTo>
                    <a:pt x="397" y="27"/>
                  </a:lnTo>
                  <a:lnTo>
                    <a:pt x="452" y="12"/>
                  </a:lnTo>
                  <a:lnTo>
                    <a:pt x="509" y="3"/>
                  </a:lnTo>
                  <a:lnTo>
                    <a:pt x="567"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69" name="Freeform 252"/>
            <p:cNvSpPr>
              <a:spLocks noEditPoints="1"/>
            </p:cNvSpPr>
            <p:nvPr/>
          </p:nvSpPr>
          <p:spPr bwMode="auto">
            <a:xfrm>
              <a:off x="3636963" y="3463925"/>
              <a:ext cx="325438" cy="327025"/>
            </a:xfrm>
            <a:custGeom>
              <a:avLst/>
              <a:gdLst>
                <a:gd name="T0" fmla="*/ 946 w 2054"/>
                <a:gd name="T1" fmla="*/ 277 h 2059"/>
                <a:gd name="T2" fmla="*/ 785 w 2054"/>
                <a:gd name="T3" fmla="*/ 375 h 2059"/>
                <a:gd name="T4" fmla="*/ 568 w 2054"/>
                <a:gd name="T5" fmla="*/ 453 h 2059"/>
                <a:gd name="T6" fmla="*/ 451 w 2054"/>
                <a:gd name="T7" fmla="*/ 350 h 2059"/>
                <a:gd name="T8" fmla="*/ 349 w 2054"/>
                <a:gd name="T9" fmla="*/ 461 h 2059"/>
                <a:gd name="T10" fmla="*/ 449 w 2054"/>
                <a:gd name="T11" fmla="*/ 642 h 2059"/>
                <a:gd name="T12" fmla="*/ 327 w 2054"/>
                <a:gd name="T13" fmla="*/ 926 h 2059"/>
                <a:gd name="T14" fmla="*/ 142 w 2054"/>
                <a:gd name="T15" fmla="*/ 952 h 2059"/>
                <a:gd name="T16" fmla="*/ 147 w 2054"/>
                <a:gd name="T17" fmla="*/ 1108 h 2059"/>
                <a:gd name="T18" fmla="*/ 345 w 2054"/>
                <a:gd name="T19" fmla="*/ 1165 h 2059"/>
                <a:gd name="T20" fmla="*/ 460 w 2054"/>
                <a:gd name="T21" fmla="*/ 1451 h 2059"/>
                <a:gd name="T22" fmla="*/ 347 w 2054"/>
                <a:gd name="T23" fmla="*/ 1600 h 2059"/>
                <a:gd name="T24" fmla="*/ 455 w 2054"/>
                <a:gd name="T25" fmla="*/ 1708 h 2059"/>
                <a:gd name="T26" fmla="*/ 604 w 2054"/>
                <a:gd name="T27" fmla="*/ 1595 h 2059"/>
                <a:gd name="T28" fmla="*/ 889 w 2054"/>
                <a:gd name="T29" fmla="*/ 1711 h 2059"/>
                <a:gd name="T30" fmla="*/ 947 w 2054"/>
                <a:gd name="T31" fmla="*/ 1909 h 2059"/>
                <a:gd name="T32" fmla="*/ 1101 w 2054"/>
                <a:gd name="T33" fmla="*/ 1914 h 2059"/>
                <a:gd name="T34" fmla="*/ 1129 w 2054"/>
                <a:gd name="T35" fmla="*/ 1728 h 2059"/>
                <a:gd name="T36" fmla="*/ 1411 w 2054"/>
                <a:gd name="T37" fmla="*/ 1607 h 2059"/>
                <a:gd name="T38" fmla="*/ 1592 w 2054"/>
                <a:gd name="T39" fmla="*/ 1708 h 2059"/>
                <a:gd name="T40" fmla="*/ 1702 w 2054"/>
                <a:gd name="T41" fmla="*/ 1607 h 2059"/>
                <a:gd name="T42" fmla="*/ 1594 w 2054"/>
                <a:gd name="T43" fmla="*/ 1471 h 2059"/>
                <a:gd name="T44" fmla="*/ 1694 w 2054"/>
                <a:gd name="T45" fmla="*/ 1220 h 2059"/>
                <a:gd name="T46" fmla="*/ 1902 w 2054"/>
                <a:gd name="T47" fmla="*/ 1110 h 2059"/>
                <a:gd name="T48" fmla="*/ 1912 w 2054"/>
                <a:gd name="T49" fmla="*/ 958 h 2059"/>
                <a:gd name="T50" fmla="*/ 1739 w 2054"/>
                <a:gd name="T51" fmla="*/ 939 h 2059"/>
                <a:gd name="T52" fmla="*/ 1633 w 2054"/>
                <a:gd name="T53" fmla="*/ 689 h 2059"/>
                <a:gd name="T54" fmla="*/ 1700 w 2054"/>
                <a:gd name="T55" fmla="*/ 465 h 2059"/>
                <a:gd name="T56" fmla="*/ 1601 w 2054"/>
                <a:gd name="T57" fmla="*/ 351 h 2059"/>
                <a:gd name="T58" fmla="*/ 1485 w 2054"/>
                <a:gd name="T59" fmla="*/ 454 h 2059"/>
                <a:gd name="T60" fmla="*/ 1267 w 2054"/>
                <a:gd name="T61" fmla="*/ 376 h 2059"/>
                <a:gd name="T62" fmla="*/ 1106 w 2054"/>
                <a:gd name="T63" fmla="*/ 278 h 2059"/>
                <a:gd name="T64" fmla="*/ 958 w 2054"/>
                <a:gd name="T65" fmla="*/ 141 h 2059"/>
                <a:gd name="T66" fmla="*/ 1220 w 2054"/>
                <a:gd name="T67" fmla="*/ 68 h 2059"/>
                <a:gd name="T68" fmla="*/ 1394 w 2054"/>
                <a:gd name="T69" fmla="*/ 278 h 2059"/>
                <a:gd name="T70" fmla="*/ 1597 w 2054"/>
                <a:gd name="T71" fmla="*/ 209 h 2059"/>
                <a:gd name="T72" fmla="*/ 1831 w 2054"/>
                <a:gd name="T73" fmla="*/ 394 h 2059"/>
                <a:gd name="T74" fmla="*/ 1800 w 2054"/>
                <a:gd name="T75" fmla="*/ 565 h 2059"/>
                <a:gd name="T76" fmla="*/ 1932 w 2054"/>
                <a:gd name="T77" fmla="*/ 812 h 2059"/>
                <a:gd name="T78" fmla="*/ 2054 w 2054"/>
                <a:gd name="T79" fmla="*/ 961 h 2059"/>
                <a:gd name="T80" fmla="*/ 1961 w 2054"/>
                <a:gd name="T81" fmla="*/ 1238 h 2059"/>
                <a:gd name="T82" fmla="*/ 1751 w 2054"/>
                <a:gd name="T83" fmla="*/ 1445 h 2059"/>
                <a:gd name="T84" fmla="*/ 1839 w 2054"/>
                <a:gd name="T85" fmla="*/ 1640 h 2059"/>
                <a:gd name="T86" fmla="*/ 1644 w 2054"/>
                <a:gd name="T87" fmla="*/ 1842 h 2059"/>
                <a:gd name="T88" fmla="*/ 1441 w 2054"/>
                <a:gd name="T89" fmla="*/ 1756 h 2059"/>
                <a:gd name="T90" fmla="*/ 1235 w 2054"/>
                <a:gd name="T91" fmla="*/ 1966 h 2059"/>
                <a:gd name="T92" fmla="*/ 958 w 2054"/>
                <a:gd name="T93" fmla="*/ 2059 h 2059"/>
                <a:gd name="T94" fmla="*/ 810 w 2054"/>
                <a:gd name="T95" fmla="*/ 1937 h 2059"/>
                <a:gd name="T96" fmla="*/ 563 w 2054"/>
                <a:gd name="T97" fmla="*/ 1805 h 2059"/>
                <a:gd name="T98" fmla="*/ 398 w 2054"/>
                <a:gd name="T99" fmla="*/ 1838 h 2059"/>
                <a:gd name="T100" fmla="*/ 210 w 2054"/>
                <a:gd name="T101" fmla="*/ 1626 h 2059"/>
                <a:gd name="T102" fmla="*/ 278 w 2054"/>
                <a:gd name="T103" fmla="*/ 1398 h 2059"/>
                <a:gd name="T104" fmla="*/ 67 w 2054"/>
                <a:gd name="T105" fmla="*/ 1224 h 2059"/>
                <a:gd name="T106" fmla="*/ 2 w 2054"/>
                <a:gd name="T107" fmla="*/ 930 h 2059"/>
                <a:gd name="T108" fmla="*/ 151 w 2054"/>
                <a:gd name="T109" fmla="*/ 809 h 2059"/>
                <a:gd name="T110" fmla="*/ 237 w 2054"/>
                <a:gd name="T111" fmla="*/ 547 h 2059"/>
                <a:gd name="T112" fmla="*/ 233 w 2054"/>
                <a:gd name="T113" fmla="*/ 373 h 2059"/>
                <a:gd name="T114" fmla="*/ 456 w 2054"/>
                <a:gd name="T115" fmla="*/ 209 h 2059"/>
                <a:gd name="T116" fmla="*/ 707 w 2054"/>
                <a:gd name="T117" fmla="*/ 257 h 2059"/>
                <a:gd name="T118" fmla="*/ 851 w 2054"/>
                <a:gd name="T119" fmla="*/ 45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4" h="2059">
                  <a:moveTo>
                    <a:pt x="958" y="141"/>
                  </a:moveTo>
                  <a:lnTo>
                    <a:pt x="954" y="142"/>
                  </a:lnTo>
                  <a:lnTo>
                    <a:pt x="951" y="143"/>
                  </a:lnTo>
                  <a:lnTo>
                    <a:pt x="948" y="146"/>
                  </a:lnTo>
                  <a:lnTo>
                    <a:pt x="947" y="149"/>
                  </a:lnTo>
                  <a:lnTo>
                    <a:pt x="946" y="152"/>
                  </a:lnTo>
                  <a:lnTo>
                    <a:pt x="946" y="277"/>
                  </a:lnTo>
                  <a:lnTo>
                    <a:pt x="943" y="296"/>
                  </a:lnTo>
                  <a:lnTo>
                    <a:pt x="936" y="313"/>
                  </a:lnTo>
                  <a:lnTo>
                    <a:pt x="924" y="328"/>
                  </a:lnTo>
                  <a:lnTo>
                    <a:pt x="908" y="339"/>
                  </a:lnTo>
                  <a:lnTo>
                    <a:pt x="889" y="346"/>
                  </a:lnTo>
                  <a:lnTo>
                    <a:pt x="837" y="358"/>
                  </a:lnTo>
                  <a:lnTo>
                    <a:pt x="785" y="375"/>
                  </a:lnTo>
                  <a:lnTo>
                    <a:pt x="735" y="395"/>
                  </a:lnTo>
                  <a:lnTo>
                    <a:pt x="687" y="421"/>
                  </a:lnTo>
                  <a:lnTo>
                    <a:pt x="640" y="449"/>
                  </a:lnTo>
                  <a:lnTo>
                    <a:pt x="623" y="458"/>
                  </a:lnTo>
                  <a:lnTo>
                    <a:pt x="604" y="461"/>
                  </a:lnTo>
                  <a:lnTo>
                    <a:pt x="585" y="459"/>
                  </a:lnTo>
                  <a:lnTo>
                    <a:pt x="568" y="453"/>
                  </a:lnTo>
                  <a:lnTo>
                    <a:pt x="552" y="441"/>
                  </a:lnTo>
                  <a:lnTo>
                    <a:pt x="463" y="352"/>
                  </a:lnTo>
                  <a:lnTo>
                    <a:pt x="460" y="350"/>
                  </a:lnTo>
                  <a:lnTo>
                    <a:pt x="458" y="349"/>
                  </a:lnTo>
                  <a:lnTo>
                    <a:pt x="455" y="348"/>
                  </a:lnTo>
                  <a:lnTo>
                    <a:pt x="453" y="349"/>
                  </a:lnTo>
                  <a:lnTo>
                    <a:pt x="451" y="350"/>
                  </a:lnTo>
                  <a:lnTo>
                    <a:pt x="447" y="352"/>
                  </a:lnTo>
                  <a:lnTo>
                    <a:pt x="352" y="448"/>
                  </a:lnTo>
                  <a:lnTo>
                    <a:pt x="349" y="451"/>
                  </a:lnTo>
                  <a:lnTo>
                    <a:pt x="348" y="454"/>
                  </a:lnTo>
                  <a:lnTo>
                    <a:pt x="347" y="457"/>
                  </a:lnTo>
                  <a:lnTo>
                    <a:pt x="348" y="459"/>
                  </a:lnTo>
                  <a:lnTo>
                    <a:pt x="349" y="461"/>
                  </a:lnTo>
                  <a:lnTo>
                    <a:pt x="352" y="464"/>
                  </a:lnTo>
                  <a:lnTo>
                    <a:pt x="440" y="553"/>
                  </a:lnTo>
                  <a:lnTo>
                    <a:pt x="452" y="569"/>
                  </a:lnTo>
                  <a:lnTo>
                    <a:pt x="458" y="587"/>
                  </a:lnTo>
                  <a:lnTo>
                    <a:pt x="460" y="605"/>
                  </a:lnTo>
                  <a:lnTo>
                    <a:pt x="457" y="624"/>
                  </a:lnTo>
                  <a:lnTo>
                    <a:pt x="449" y="642"/>
                  </a:lnTo>
                  <a:lnTo>
                    <a:pt x="420" y="688"/>
                  </a:lnTo>
                  <a:lnTo>
                    <a:pt x="395" y="737"/>
                  </a:lnTo>
                  <a:lnTo>
                    <a:pt x="375" y="786"/>
                  </a:lnTo>
                  <a:lnTo>
                    <a:pt x="358" y="838"/>
                  </a:lnTo>
                  <a:lnTo>
                    <a:pt x="345" y="891"/>
                  </a:lnTo>
                  <a:lnTo>
                    <a:pt x="339" y="910"/>
                  </a:lnTo>
                  <a:lnTo>
                    <a:pt x="327" y="926"/>
                  </a:lnTo>
                  <a:lnTo>
                    <a:pt x="313" y="938"/>
                  </a:lnTo>
                  <a:lnTo>
                    <a:pt x="296" y="946"/>
                  </a:lnTo>
                  <a:lnTo>
                    <a:pt x="277" y="948"/>
                  </a:lnTo>
                  <a:lnTo>
                    <a:pt x="151" y="948"/>
                  </a:lnTo>
                  <a:lnTo>
                    <a:pt x="147" y="949"/>
                  </a:lnTo>
                  <a:lnTo>
                    <a:pt x="144" y="950"/>
                  </a:lnTo>
                  <a:lnTo>
                    <a:pt x="142" y="952"/>
                  </a:lnTo>
                  <a:lnTo>
                    <a:pt x="140" y="956"/>
                  </a:lnTo>
                  <a:lnTo>
                    <a:pt x="140" y="960"/>
                  </a:lnTo>
                  <a:lnTo>
                    <a:pt x="140" y="1096"/>
                  </a:lnTo>
                  <a:lnTo>
                    <a:pt x="140" y="1100"/>
                  </a:lnTo>
                  <a:lnTo>
                    <a:pt x="142" y="1104"/>
                  </a:lnTo>
                  <a:lnTo>
                    <a:pt x="144" y="1106"/>
                  </a:lnTo>
                  <a:lnTo>
                    <a:pt x="147" y="1108"/>
                  </a:lnTo>
                  <a:lnTo>
                    <a:pt x="151" y="1108"/>
                  </a:lnTo>
                  <a:lnTo>
                    <a:pt x="277" y="1108"/>
                  </a:lnTo>
                  <a:lnTo>
                    <a:pt x="296" y="1111"/>
                  </a:lnTo>
                  <a:lnTo>
                    <a:pt x="313" y="1118"/>
                  </a:lnTo>
                  <a:lnTo>
                    <a:pt x="327" y="1131"/>
                  </a:lnTo>
                  <a:lnTo>
                    <a:pt x="339" y="1147"/>
                  </a:lnTo>
                  <a:lnTo>
                    <a:pt x="345" y="1165"/>
                  </a:lnTo>
                  <a:lnTo>
                    <a:pt x="358" y="1218"/>
                  </a:lnTo>
                  <a:lnTo>
                    <a:pt x="375" y="1269"/>
                  </a:lnTo>
                  <a:lnTo>
                    <a:pt x="395" y="1320"/>
                  </a:lnTo>
                  <a:lnTo>
                    <a:pt x="420" y="1368"/>
                  </a:lnTo>
                  <a:lnTo>
                    <a:pt x="449" y="1414"/>
                  </a:lnTo>
                  <a:lnTo>
                    <a:pt x="457" y="1432"/>
                  </a:lnTo>
                  <a:lnTo>
                    <a:pt x="460" y="1451"/>
                  </a:lnTo>
                  <a:lnTo>
                    <a:pt x="458" y="1470"/>
                  </a:lnTo>
                  <a:lnTo>
                    <a:pt x="452" y="1488"/>
                  </a:lnTo>
                  <a:lnTo>
                    <a:pt x="440" y="1503"/>
                  </a:lnTo>
                  <a:lnTo>
                    <a:pt x="352" y="1592"/>
                  </a:lnTo>
                  <a:lnTo>
                    <a:pt x="349" y="1595"/>
                  </a:lnTo>
                  <a:lnTo>
                    <a:pt x="348" y="1598"/>
                  </a:lnTo>
                  <a:lnTo>
                    <a:pt x="347" y="1600"/>
                  </a:lnTo>
                  <a:lnTo>
                    <a:pt x="348" y="1602"/>
                  </a:lnTo>
                  <a:lnTo>
                    <a:pt x="349" y="1604"/>
                  </a:lnTo>
                  <a:lnTo>
                    <a:pt x="352" y="1608"/>
                  </a:lnTo>
                  <a:lnTo>
                    <a:pt x="447" y="1705"/>
                  </a:lnTo>
                  <a:lnTo>
                    <a:pt x="451" y="1707"/>
                  </a:lnTo>
                  <a:lnTo>
                    <a:pt x="453" y="1708"/>
                  </a:lnTo>
                  <a:lnTo>
                    <a:pt x="455" y="1708"/>
                  </a:lnTo>
                  <a:lnTo>
                    <a:pt x="458" y="1708"/>
                  </a:lnTo>
                  <a:lnTo>
                    <a:pt x="460" y="1707"/>
                  </a:lnTo>
                  <a:lnTo>
                    <a:pt x="463" y="1705"/>
                  </a:lnTo>
                  <a:lnTo>
                    <a:pt x="552" y="1616"/>
                  </a:lnTo>
                  <a:lnTo>
                    <a:pt x="568" y="1604"/>
                  </a:lnTo>
                  <a:lnTo>
                    <a:pt x="585" y="1597"/>
                  </a:lnTo>
                  <a:lnTo>
                    <a:pt x="604" y="1595"/>
                  </a:lnTo>
                  <a:lnTo>
                    <a:pt x="623" y="1598"/>
                  </a:lnTo>
                  <a:lnTo>
                    <a:pt x="640" y="1607"/>
                  </a:lnTo>
                  <a:lnTo>
                    <a:pt x="687" y="1636"/>
                  </a:lnTo>
                  <a:lnTo>
                    <a:pt x="735" y="1660"/>
                  </a:lnTo>
                  <a:lnTo>
                    <a:pt x="785" y="1682"/>
                  </a:lnTo>
                  <a:lnTo>
                    <a:pt x="837" y="1699"/>
                  </a:lnTo>
                  <a:lnTo>
                    <a:pt x="889" y="1711"/>
                  </a:lnTo>
                  <a:lnTo>
                    <a:pt x="908" y="1718"/>
                  </a:lnTo>
                  <a:lnTo>
                    <a:pt x="924" y="1728"/>
                  </a:lnTo>
                  <a:lnTo>
                    <a:pt x="936" y="1743"/>
                  </a:lnTo>
                  <a:lnTo>
                    <a:pt x="943" y="1760"/>
                  </a:lnTo>
                  <a:lnTo>
                    <a:pt x="946" y="1780"/>
                  </a:lnTo>
                  <a:lnTo>
                    <a:pt x="946" y="1906"/>
                  </a:lnTo>
                  <a:lnTo>
                    <a:pt x="947" y="1909"/>
                  </a:lnTo>
                  <a:lnTo>
                    <a:pt x="948" y="1912"/>
                  </a:lnTo>
                  <a:lnTo>
                    <a:pt x="951" y="1914"/>
                  </a:lnTo>
                  <a:lnTo>
                    <a:pt x="954" y="1916"/>
                  </a:lnTo>
                  <a:lnTo>
                    <a:pt x="958" y="1916"/>
                  </a:lnTo>
                  <a:lnTo>
                    <a:pt x="1094" y="1916"/>
                  </a:lnTo>
                  <a:lnTo>
                    <a:pt x="1098" y="1916"/>
                  </a:lnTo>
                  <a:lnTo>
                    <a:pt x="1101" y="1914"/>
                  </a:lnTo>
                  <a:lnTo>
                    <a:pt x="1103" y="1912"/>
                  </a:lnTo>
                  <a:lnTo>
                    <a:pt x="1106" y="1909"/>
                  </a:lnTo>
                  <a:lnTo>
                    <a:pt x="1106" y="1906"/>
                  </a:lnTo>
                  <a:lnTo>
                    <a:pt x="1106" y="1780"/>
                  </a:lnTo>
                  <a:lnTo>
                    <a:pt x="1109" y="1760"/>
                  </a:lnTo>
                  <a:lnTo>
                    <a:pt x="1116" y="1743"/>
                  </a:lnTo>
                  <a:lnTo>
                    <a:pt x="1129" y="1728"/>
                  </a:lnTo>
                  <a:lnTo>
                    <a:pt x="1143" y="1718"/>
                  </a:lnTo>
                  <a:lnTo>
                    <a:pt x="1162" y="1711"/>
                  </a:lnTo>
                  <a:lnTo>
                    <a:pt x="1215" y="1699"/>
                  </a:lnTo>
                  <a:lnTo>
                    <a:pt x="1267" y="1682"/>
                  </a:lnTo>
                  <a:lnTo>
                    <a:pt x="1316" y="1660"/>
                  </a:lnTo>
                  <a:lnTo>
                    <a:pt x="1365" y="1636"/>
                  </a:lnTo>
                  <a:lnTo>
                    <a:pt x="1411" y="1607"/>
                  </a:lnTo>
                  <a:lnTo>
                    <a:pt x="1429" y="1598"/>
                  </a:lnTo>
                  <a:lnTo>
                    <a:pt x="1448" y="1595"/>
                  </a:lnTo>
                  <a:lnTo>
                    <a:pt x="1467" y="1597"/>
                  </a:lnTo>
                  <a:lnTo>
                    <a:pt x="1485" y="1603"/>
                  </a:lnTo>
                  <a:lnTo>
                    <a:pt x="1500" y="1616"/>
                  </a:lnTo>
                  <a:lnTo>
                    <a:pt x="1589" y="1706"/>
                  </a:lnTo>
                  <a:lnTo>
                    <a:pt x="1592" y="1708"/>
                  </a:lnTo>
                  <a:lnTo>
                    <a:pt x="1594" y="1709"/>
                  </a:lnTo>
                  <a:lnTo>
                    <a:pt x="1597" y="1709"/>
                  </a:lnTo>
                  <a:lnTo>
                    <a:pt x="1599" y="1709"/>
                  </a:lnTo>
                  <a:lnTo>
                    <a:pt x="1601" y="1708"/>
                  </a:lnTo>
                  <a:lnTo>
                    <a:pt x="1604" y="1706"/>
                  </a:lnTo>
                  <a:lnTo>
                    <a:pt x="1700" y="1610"/>
                  </a:lnTo>
                  <a:lnTo>
                    <a:pt x="1702" y="1607"/>
                  </a:lnTo>
                  <a:lnTo>
                    <a:pt x="1703" y="1603"/>
                  </a:lnTo>
                  <a:lnTo>
                    <a:pt x="1703" y="1600"/>
                  </a:lnTo>
                  <a:lnTo>
                    <a:pt x="1702" y="1596"/>
                  </a:lnTo>
                  <a:lnTo>
                    <a:pt x="1700" y="1594"/>
                  </a:lnTo>
                  <a:lnTo>
                    <a:pt x="1612" y="1505"/>
                  </a:lnTo>
                  <a:lnTo>
                    <a:pt x="1600" y="1489"/>
                  </a:lnTo>
                  <a:lnTo>
                    <a:pt x="1594" y="1471"/>
                  </a:lnTo>
                  <a:lnTo>
                    <a:pt x="1592" y="1452"/>
                  </a:lnTo>
                  <a:lnTo>
                    <a:pt x="1595" y="1433"/>
                  </a:lnTo>
                  <a:lnTo>
                    <a:pt x="1603" y="1416"/>
                  </a:lnTo>
                  <a:lnTo>
                    <a:pt x="1633" y="1370"/>
                  </a:lnTo>
                  <a:lnTo>
                    <a:pt x="1657" y="1321"/>
                  </a:lnTo>
                  <a:lnTo>
                    <a:pt x="1678" y="1271"/>
                  </a:lnTo>
                  <a:lnTo>
                    <a:pt x="1694" y="1220"/>
                  </a:lnTo>
                  <a:lnTo>
                    <a:pt x="1707" y="1166"/>
                  </a:lnTo>
                  <a:lnTo>
                    <a:pt x="1714" y="1148"/>
                  </a:lnTo>
                  <a:lnTo>
                    <a:pt x="1725" y="1132"/>
                  </a:lnTo>
                  <a:lnTo>
                    <a:pt x="1739" y="1119"/>
                  </a:lnTo>
                  <a:lnTo>
                    <a:pt x="1756" y="1112"/>
                  </a:lnTo>
                  <a:lnTo>
                    <a:pt x="1776" y="1110"/>
                  </a:lnTo>
                  <a:lnTo>
                    <a:pt x="1902" y="1110"/>
                  </a:lnTo>
                  <a:lnTo>
                    <a:pt x="1905" y="1109"/>
                  </a:lnTo>
                  <a:lnTo>
                    <a:pt x="1908" y="1108"/>
                  </a:lnTo>
                  <a:lnTo>
                    <a:pt x="1910" y="1105"/>
                  </a:lnTo>
                  <a:lnTo>
                    <a:pt x="1912" y="1101"/>
                  </a:lnTo>
                  <a:lnTo>
                    <a:pt x="1912" y="1098"/>
                  </a:lnTo>
                  <a:lnTo>
                    <a:pt x="1912" y="961"/>
                  </a:lnTo>
                  <a:lnTo>
                    <a:pt x="1912" y="958"/>
                  </a:lnTo>
                  <a:lnTo>
                    <a:pt x="1910" y="955"/>
                  </a:lnTo>
                  <a:lnTo>
                    <a:pt x="1908" y="951"/>
                  </a:lnTo>
                  <a:lnTo>
                    <a:pt x="1905" y="950"/>
                  </a:lnTo>
                  <a:lnTo>
                    <a:pt x="1902" y="949"/>
                  </a:lnTo>
                  <a:lnTo>
                    <a:pt x="1776" y="949"/>
                  </a:lnTo>
                  <a:lnTo>
                    <a:pt x="1756" y="947"/>
                  </a:lnTo>
                  <a:lnTo>
                    <a:pt x="1739" y="939"/>
                  </a:lnTo>
                  <a:lnTo>
                    <a:pt x="1725" y="927"/>
                  </a:lnTo>
                  <a:lnTo>
                    <a:pt x="1714" y="911"/>
                  </a:lnTo>
                  <a:lnTo>
                    <a:pt x="1707" y="893"/>
                  </a:lnTo>
                  <a:lnTo>
                    <a:pt x="1694" y="839"/>
                  </a:lnTo>
                  <a:lnTo>
                    <a:pt x="1678" y="789"/>
                  </a:lnTo>
                  <a:lnTo>
                    <a:pt x="1657" y="738"/>
                  </a:lnTo>
                  <a:lnTo>
                    <a:pt x="1633" y="689"/>
                  </a:lnTo>
                  <a:lnTo>
                    <a:pt x="1603" y="643"/>
                  </a:lnTo>
                  <a:lnTo>
                    <a:pt x="1595" y="626"/>
                  </a:lnTo>
                  <a:lnTo>
                    <a:pt x="1592" y="607"/>
                  </a:lnTo>
                  <a:lnTo>
                    <a:pt x="1594" y="588"/>
                  </a:lnTo>
                  <a:lnTo>
                    <a:pt x="1600" y="570"/>
                  </a:lnTo>
                  <a:lnTo>
                    <a:pt x="1612" y="554"/>
                  </a:lnTo>
                  <a:lnTo>
                    <a:pt x="1700" y="465"/>
                  </a:lnTo>
                  <a:lnTo>
                    <a:pt x="1702" y="463"/>
                  </a:lnTo>
                  <a:lnTo>
                    <a:pt x="1703" y="460"/>
                  </a:lnTo>
                  <a:lnTo>
                    <a:pt x="1703" y="456"/>
                  </a:lnTo>
                  <a:lnTo>
                    <a:pt x="1702" y="453"/>
                  </a:lnTo>
                  <a:lnTo>
                    <a:pt x="1700" y="450"/>
                  </a:lnTo>
                  <a:lnTo>
                    <a:pt x="1604" y="353"/>
                  </a:lnTo>
                  <a:lnTo>
                    <a:pt x="1601" y="351"/>
                  </a:lnTo>
                  <a:lnTo>
                    <a:pt x="1599" y="350"/>
                  </a:lnTo>
                  <a:lnTo>
                    <a:pt x="1597" y="350"/>
                  </a:lnTo>
                  <a:lnTo>
                    <a:pt x="1594" y="350"/>
                  </a:lnTo>
                  <a:lnTo>
                    <a:pt x="1592" y="351"/>
                  </a:lnTo>
                  <a:lnTo>
                    <a:pt x="1589" y="353"/>
                  </a:lnTo>
                  <a:lnTo>
                    <a:pt x="1500" y="442"/>
                  </a:lnTo>
                  <a:lnTo>
                    <a:pt x="1485" y="454"/>
                  </a:lnTo>
                  <a:lnTo>
                    <a:pt x="1468" y="460"/>
                  </a:lnTo>
                  <a:lnTo>
                    <a:pt x="1450" y="463"/>
                  </a:lnTo>
                  <a:lnTo>
                    <a:pt x="1430" y="460"/>
                  </a:lnTo>
                  <a:lnTo>
                    <a:pt x="1411" y="450"/>
                  </a:lnTo>
                  <a:lnTo>
                    <a:pt x="1365" y="422"/>
                  </a:lnTo>
                  <a:lnTo>
                    <a:pt x="1316" y="398"/>
                  </a:lnTo>
                  <a:lnTo>
                    <a:pt x="1267" y="376"/>
                  </a:lnTo>
                  <a:lnTo>
                    <a:pt x="1215" y="360"/>
                  </a:lnTo>
                  <a:lnTo>
                    <a:pt x="1162" y="347"/>
                  </a:lnTo>
                  <a:lnTo>
                    <a:pt x="1143" y="341"/>
                  </a:lnTo>
                  <a:lnTo>
                    <a:pt x="1128" y="330"/>
                  </a:lnTo>
                  <a:lnTo>
                    <a:pt x="1116" y="315"/>
                  </a:lnTo>
                  <a:lnTo>
                    <a:pt x="1109" y="297"/>
                  </a:lnTo>
                  <a:lnTo>
                    <a:pt x="1106" y="278"/>
                  </a:lnTo>
                  <a:lnTo>
                    <a:pt x="1106" y="152"/>
                  </a:lnTo>
                  <a:lnTo>
                    <a:pt x="1106" y="149"/>
                  </a:lnTo>
                  <a:lnTo>
                    <a:pt x="1103" y="146"/>
                  </a:lnTo>
                  <a:lnTo>
                    <a:pt x="1101" y="143"/>
                  </a:lnTo>
                  <a:lnTo>
                    <a:pt x="1098" y="142"/>
                  </a:lnTo>
                  <a:lnTo>
                    <a:pt x="1094" y="141"/>
                  </a:lnTo>
                  <a:lnTo>
                    <a:pt x="958" y="141"/>
                  </a:lnTo>
                  <a:close/>
                  <a:moveTo>
                    <a:pt x="958" y="0"/>
                  </a:moveTo>
                  <a:lnTo>
                    <a:pt x="1095" y="0"/>
                  </a:lnTo>
                  <a:lnTo>
                    <a:pt x="1126" y="3"/>
                  </a:lnTo>
                  <a:lnTo>
                    <a:pt x="1154" y="13"/>
                  </a:lnTo>
                  <a:lnTo>
                    <a:pt x="1179" y="27"/>
                  </a:lnTo>
                  <a:lnTo>
                    <a:pt x="1201" y="45"/>
                  </a:lnTo>
                  <a:lnTo>
                    <a:pt x="1220" y="68"/>
                  </a:lnTo>
                  <a:lnTo>
                    <a:pt x="1234" y="93"/>
                  </a:lnTo>
                  <a:lnTo>
                    <a:pt x="1244" y="122"/>
                  </a:lnTo>
                  <a:lnTo>
                    <a:pt x="1247" y="152"/>
                  </a:lnTo>
                  <a:lnTo>
                    <a:pt x="1247" y="223"/>
                  </a:lnTo>
                  <a:lnTo>
                    <a:pt x="1297" y="238"/>
                  </a:lnTo>
                  <a:lnTo>
                    <a:pt x="1346" y="257"/>
                  </a:lnTo>
                  <a:lnTo>
                    <a:pt x="1394" y="278"/>
                  </a:lnTo>
                  <a:lnTo>
                    <a:pt x="1441" y="304"/>
                  </a:lnTo>
                  <a:lnTo>
                    <a:pt x="1490" y="254"/>
                  </a:lnTo>
                  <a:lnTo>
                    <a:pt x="1508" y="238"/>
                  </a:lnTo>
                  <a:lnTo>
                    <a:pt x="1528" y="225"/>
                  </a:lnTo>
                  <a:lnTo>
                    <a:pt x="1551" y="217"/>
                  </a:lnTo>
                  <a:lnTo>
                    <a:pt x="1574" y="212"/>
                  </a:lnTo>
                  <a:lnTo>
                    <a:pt x="1597" y="209"/>
                  </a:lnTo>
                  <a:lnTo>
                    <a:pt x="1628" y="213"/>
                  </a:lnTo>
                  <a:lnTo>
                    <a:pt x="1655" y="221"/>
                  </a:lnTo>
                  <a:lnTo>
                    <a:pt x="1681" y="235"/>
                  </a:lnTo>
                  <a:lnTo>
                    <a:pt x="1705" y="254"/>
                  </a:lnTo>
                  <a:lnTo>
                    <a:pt x="1800" y="350"/>
                  </a:lnTo>
                  <a:lnTo>
                    <a:pt x="1818" y="371"/>
                  </a:lnTo>
                  <a:lnTo>
                    <a:pt x="1831" y="394"/>
                  </a:lnTo>
                  <a:lnTo>
                    <a:pt x="1839" y="419"/>
                  </a:lnTo>
                  <a:lnTo>
                    <a:pt x="1844" y="445"/>
                  </a:lnTo>
                  <a:lnTo>
                    <a:pt x="1844" y="471"/>
                  </a:lnTo>
                  <a:lnTo>
                    <a:pt x="1839" y="496"/>
                  </a:lnTo>
                  <a:lnTo>
                    <a:pt x="1831" y="521"/>
                  </a:lnTo>
                  <a:lnTo>
                    <a:pt x="1818" y="544"/>
                  </a:lnTo>
                  <a:lnTo>
                    <a:pt x="1800" y="565"/>
                  </a:lnTo>
                  <a:lnTo>
                    <a:pt x="1751" y="614"/>
                  </a:lnTo>
                  <a:lnTo>
                    <a:pt x="1776" y="661"/>
                  </a:lnTo>
                  <a:lnTo>
                    <a:pt x="1797" y="709"/>
                  </a:lnTo>
                  <a:lnTo>
                    <a:pt x="1816" y="759"/>
                  </a:lnTo>
                  <a:lnTo>
                    <a:pt x="1832" y="809"/>
                  </a:lnTo>
                  <a:lnTo>
                    <a:pt x="1902" y="809"/>
                  </a:lnTo>
                  <a:lnTo>
                    <a:pt x="1932" y="812"/>
                  </a:lnTo>
                  <a:lnTo>
                    <a:pt x="1961" y="821"/>
                  </a:lnTo>
                  <a:lnTo>
                    <a:pt x="1987" y="835"/>
                  </a:lnTo>
                  <a:lnTo>
                    <a:pt x="2009" y="854"/>
                  </a:lnTo>
                  <a:lnTo>
                    <a:pt x="2027" y="876"/>
                  </a:lnTo>
                  <a:lnTo>
                    <a:pt x="2042" y="902"/>
                  </a:lnTo>
                  <a:lnTo>
                    <a:pt x="2050" y="930"/>
                  </a:lnTo>
                  <a:lnTo>
                    <a:pt x="2054" y="961"/>
                  </a:lnTo>
                  <a:lnTo>
                    <a:pt x="2054" y="1098"/>
                  </a:lnTo>
                  <a:lnTo>
                    <a:pt x="2050" y="1129"/>
                  </a:lnTo>
                  <a:lnTo>
                    <a:pt x="2042" y="1157"/>
                  </a:lnTo>
                  <a:lnTo>
                    <a:pt x="2027" y="1183"/>
                  </a:lnTo>
                  <a:lnTo>
                    <a:pt x="2009" y="1205"/>
                  </a:lnTo>
                  <a:lnTo>
                    <a:pt x="1987" y="1224"/>
                  </a:lnTo>
                  <a:lnTo>
                    <a:pt x="1961" y="1238"/>
                  </a:lnTo>
                  <a:lnTo>
                    <a:pt x="1932" y="1247"/>
                  </a:lnTo>
                  <a:lnTo>
                    <a:pt x="1902" y="1250"/>
                  </a:lnTo>
                  <a:lnTo>
                    <a:pt x="1832" y="1250"/>
                  </a:lnTo>
                  <a:lnTo>
                    <a:pt x="1816" y="1300"/>
                  </a:lnTo>
                  <a:lnTo>
                    <a:pt x="1797" y="1350"/>
                  </a:lnTo>
                  <a:lnTo>
                    <a:pt x="1776" y="1398"/>
                  </a:lnTo>
                  <a:lnTo>
                    <a:pt x="1751" y="1445"/>
                  </a:lnTo>
                  <a:lnTo>
                    <a:pt x="1800" y="1495"/>
                  </a:lnTo>
                  <a:lnTo>
                    <a:pt x="1818" y="1515"/>
                  </a:lnTo>
                  <a:lnTo>
                    <a:pt x="1831" y="1538"/>
                  </a:lnTo>
                  <a:lnTo>
                    <a:pt x="1839" y="1563"/>
                  </a:lnTo>
                  <a:lnTo>
                    <a:pt x="1844" y="1589"/>
                  </a:lnTo>
                  <a:lnTo>
                    <a:pt x="1844" y="1614"/>
                  </a:lnTo>
                  <a:lnTo>
                    <a:pt x="1839" y="1640"/>
                  </a:lnTo>
                  <a:lnTo>
                    <a:pt x="1831" y="1665"/>
                  </a:lnTo>
                  <a:lnTo>
                    <a:pt x="1818" y="1688"/>
                  </a:lnTo>
                  <a:lnTo>
                    <a:pt x="1800" y="1709"/>
                  </a:lnTo>
                  <a:lnTo>
                    <a:pt x="1705" y="1805"/>
                  </a:lnTo>
                  <a:lnTo>
                    <a:pt x="1687" y="1821"/>
                  </a:lnTo>
                  <a:lnTo>
                    <a:pt x="1665" y="1834"/>
                  </a:lnTo>
                  <a:lnTo>
                    <a:pt x="1644" y="1842"/>
                  </a:lnTo>
                  <a:lnTo>
                    <a:pt x="1621" y="1848"/>
                  </a:lnTo>
                  <a:lnTo>
                    <a:pt x="1597" y="1850"/>
                  </a:lnTo>
                  <a:lnTo>
                    <a:pt x="1567" y="1846"/>
                  </a:lnTo>
                  <a:lnTo>
                    <a:pt x="1539" y="1838"/>
                  </a:lnTo>
                  <a:lnTo>
                    <a:pt x="1514" y="1824"/>
                  </a:lnTo>
                  <a:lnTo>
                    <a:pt x="1490" y="1805"/>
                  </a:lnTo>
                  <a:lnTo>
                    <a:pt x="1441" y="1756"/>
                  </a:lnTo>
                  <a:lnTo>
                    <a:pt x="1394" y="1781"/>
                  </a:lnTo>
                  <a:lnTo>
                    <a:pt x="1346" y="1802"/>
                  </a:lnTo>
                  <a:lnTo>
                    <a:pt x="1297" y="1821"/>
                  </a:lnTo>
                  <a:lnTo>
                    <a:pt x="1247" y="1836"/>
                  </a:lnTo>
                  <a:lnTo>
                    <a:pt x="1247" y="1907"/>
                  </a:lnTo>
                  <a:lnTo>
                    <a:pt x="1244" y="1937"/>
                  </a:lnTo>
                  <a:lnTo>
                    <a:pt x="1235" y="1966"/>
                  </a:lnTo>
                  <a:lnTo>
                    <a:pt x="1220" y="1991"/>
                  </a:lnTo>
                  <a:lnTo>
                    <a:pt x="1203" y="2015"/>
                  </a:lnTo>
                  <a:lnTo>
                    <a:pt x="1179" y="2032"/>
                  </a:lnTo>
                  <a:lnTo>
                    <a:pt x="1154" y="2046"/>
                  </a:lnTo>
                  <a:lnTo>
                    <a:pt x="1126" y="2056"/>
                  </a:lnTo>
                  <a:lnTo>
                    <a:pt x="1095" y="2059"/>
                  </a:lnTo>
                  <a:lnTo>
                    <a:pt x="958" y="2059"/>
                  </a:lnTo>
                  <a:lnTo>
                    <a:pt x="927" y="2056"/>
                  </a:lnTo>
                  <a:lnTo>
                    <a:pt x="900" y="2046"/>
                  </a:lnTo>
                  <a:lnTo>
                    <a:pt x="874" y="2032"/>
                  </a:lnTo>
                  <a:lnTo>
                    <a:pt x="851" y="2015"/>
                  </a:lnTo>
                  <a:lnTo>
                    <a:pt x="832" y="1991"/>
                  </a:lnTo>
                  <a:lnTo>
                    <a:pt x="819" y="1966"/>
                  </a:lnTo>
                  <a:lnTo>
                    <a:pt x="810" y="1937"/>
                  </a:lnTo>
                  <a:lnTo>
                    <a:pt x="807" y="1907"/>
                  </a:lnTo>
                  <a:lnTo>
                    <a:pt x="807" y="1836"/>
                  </a:lnTo>
                  <a:lnTo>
                    <a:pt x="756" y="1821"/>
                  </a:lnTo>
                  <a:lnTo>
                    <a:pt x="707" y="1802"/>
                  </a:lnTo>
                  <a:lnTo>
                    <a:pt x="659" y="1781"/>
                  </a:lnTo>
                  <a:lnTo>
                    <a:pt x="613" y="1756"/>
                  </a:lnTo>
                  <a:lnTo>
                    <a:pt x="563" y="1805"/>
                  </a:lnTo>
                  <a:lnTo>
                    <a:pt x="545" y="1821"/>
                  </a:lnTo>
                  <a:lnTo>
                    <a:pt x="524" y="1834"/>
                  </a:lnTo>
                  <a:lnTo>
                    <a:pt x="503" y="1842"/>
                  </a:lnTo>
                  <a:lnTo>
                    <a:pt x="480" y="1848"/>
                  </a:lnTo>
                  <a:lnTo>
                    <a:pt x="456" y="1850"/>
                  </a:lnTo>
                  <a:lnTo>
                    <a:pt x="426" y="1846"/>
                  </a:lnTo>
                  <a:lnTo>
                    <a:pt x="398" y="1838"/>
                  </a:lnTo>
                  <a:lnTo>
                    <a:pt x="372" y="1824"/>
                  </a:lnTo>
                  <a:lnTo>
                    <a:pt x="349" y="1805"/>
                  </a:lnTo>
                  <a:lnTo>
                    <a:pt x="252" y="1709"/>
                  </a:lnTo>
                  <a:lnTo>
                    <a:pt x="237" y="1690"/>
                  </a:lnTo>
                  <a:lnTo>
                    <a:pt x="225" y="1670"/>
                  </a:lnTo>
                  <a:lnTo>
                    <a:pt x="215" y="1649"/>
                  </a:lnTo>
                  <a:lnTo>
                    <a:pt x="210" y="1626"/>
                  </a:lnTo>
                  <a:lnTo>
                    <a:pt x="208" y="1601"/>
                  </a:lnTo>
                  <a:lnTo>
                    <a:pt x="211" y="1572"/>
                  </a:lnTo>
                  <a:lnTo>
                    <a:pt x="220" y="1543"/>
                  </a:lnTo>
                  <a:lnTo>
                    <a:pt x="233" y="1517"/>
                  </a:lnTo>
                  <a:lnTo>
                    <a:pt x="252" y="1495"/>
                  </a:lnTo>
                  <a:lnTo>
                    <a:pt x="302" y="1445"/>
                  </a:lnTo>
                  <a:lnTo>
                    <a:pt x="278" y="1398"/>
                  </a:lnTo>
                  <a:lnTo>
                    <a:pt x="256" y="1350"/>
                  </a:lnTo>
                  <a:lnTo>
                    <a:pt x="237" y="1300"/>
                  </a:lnTo>
                  <a:lnTo>
                    <a:pt x="222" y="1250"/>
                  </a:lnTo>
                  <a:lnTo>
                    <a:pt x="151" y="1250"/>
                  </a:lnTo>
                  <a:lnTo>
                    <a:pt x="121" y="1247"/>
                  </a:lnTo>
                  <a:lnTo>
                    <a:pt x="92" y="1238"/>
                  </a:lnTo>
                  <a:lnTo>
                    <a:pt x="67" y="1224"/>
                  </a:lnTo>
                  <a:lnTo>
                    <a:pt x="45" y="1205"/>
                  </a:lnTo>
                  <a:lnTo>
                    <a:pt x="26" y="1183"/>
                  </a:lnTo>
                  <a:lnTo>
                    <a:pt x="12" y="1157"/>
                  </a:lnTo>
                  <a:lnTo>
                    <a:pt x="2" y="1129"/>
                  </a:lnTo>
                  <a:lnTo>
                    <a:pt x="0" y="1098"/>
                  </a:lnTo>
                  <a:lnTo>
                    <a:pt x="0" y="961"/>
                  </a:lnTo>
                  <a:lnTo>
                    <a:pt x="2" y="930"/>
                  </a:lnTo>
                  <a:lnTo>
                    <a:pt x="12" y="902"/>
                  </a:lnTo>
                  <a:lnTo>
                    <a:pt x="26" y="876"/>
                  </a:lnTo>
                  <a:lnTo>
                    <a:pt x="45" y="854"/>
                  </a:lnTo>
                  <a:lnTo>
                    <a:pt x="67" y="835"/>
                  </a:lnTo>
                  <a:lnTo>
                    <a:pt x="92" y="821"/>
                  </a:lnTo>
                  <a:lnTo>
                    <a:pt x="121" y="812"/>
                  </a:lnTo>
                  <a:lnTo>
                    <a:pt x="151" y="809"/>
                  </a:lnTo>
                  <a:lnTo>
                    <a:pt x="222" y="809"/>
                  </a:lnTo>
                  <a:lnTo>
                    <a:pt x="237" y="759"/>
                  </a:lnTo>
                  <a:lnTo>
                    <a:pt x="256" y="709"/>
                  </a:lnTo>
                  <a:lnTo>
                    <a:pt x="278" y="661"/>
                  </a:lnTo>
                  <a:lnTo>
                    <a:pt x="302" y="614"/>
                  </a:lnTo>
                  <a:lnTo>
                    <a:pt x="252" y="565"/>
                  </a:lnTo>
                  <a:lnTo>
                    <a:pt x="237" y="547"/>
                  </a:lnTo>
                  <a:lnTo>
                    <a:pt x="225" y="527"/>
                  </a:lnTo>
                  <a:lnTo>
                    <a:pt x="215" y="504"/>
                  </a:lnTo>
                  <a:lnTo>
                    <a:pt x="210" y="482"/>
                  </a:lnTo>
                  <a:lnTo>
                    <a:pt x="208" y="458"/>
                  </a:lnTo>
                  <a:lnTo>
                    <a:pt x="211" y="428"/>
                  </a:lnTo>
                  <a:lnTo>
                    <a:pt x="220" y="400"/>
                  </a:lnTo>
                  <a:lnTo>
                    <a:pt x="233" y="373"/>
                  </a:lnTo>
                  <a:lnTo>
                    <a:pt x="252" y="350"/>
                  </a:lnTo>
                  <a:lnTo>
                    <a:pt x="349" y="254"/>
                  </a:lnTo>
                  <a:lnTo>
                    <a:pt x="367" y="238"/>
                  </a:lnTo>
                  <a:lnTo>
                    <a:pt x="387" y="225"/>
                  </a:lnTo>
                  <a:lnTo>
                    <a:pt x="410" y="217"/>
                  </a:lnTo>
                  <a:lnTo>
                    <a:pt x="432" y="212"/>
                  </a:lnTo>
                  <a:lnTo>
                    <a:pt x="456" y="209"/>
                  </a:lnTo>
                  <a:lnTo>
                    <a:pt x="485" y="213"/>
                  </a:lnTo>
                  <a:lnTo>
                    <a:pt x="514" y="221"/>
                  </a:lnTo>
                  <a:lnTo>
                    <a:pt x="540" y="235"/>
                  </a:lnTo>
                  <a:lnTo>
                    <a:pt x="563" y="254"/>
                  </a:lnTo>
                  <a:lnTo>
                    <a:pt x="613" y="304"/>
                  </a:lnTo>
                  <a:lnTo>
                    <a:pt x="659" y="278"/>
                  </a:lnTo>
                  <a:lnTo>
                    <a:pt x="707" y="257"/>
                  </a:lnTo>
                  <a:lnTo>
                    <a:pt x="756" y="238"/>
                  </a:lnTo>
                  <a:lnTo>
                    <a:pt x="807" y="223"/>
                  </a:lnTo>
                  <a:lnTo>
                    <a:pt x="807" y="152"/>
                  </a:lnTo>
                  <a:lnTo>
                    <a:pt x="810" y="122"/>
                  </a:lnTo>
                  <a:lnTo>
                    <a:pt x="819" y="93"/>
                  </a:lnTo>
                  <a:lnTo>
                    <a:pt x="832" y="68"/>
                  </a:lnTo>
                  <a:lnTo>
                    <a:pt x="851" y="45"/>
                  </a:lnTo>
                  <a:lnTo>
                    <a:pt x="874" y="27"/>
                  </a:lnTo>
                  <a:lnTo>
                    <a:pt x="900" y="13"/>
                  </a:lnTo>
                  <a:lnTo>
                    <a:pt x="927" y="3"/>
                  </a:lnTo>
                  <a:lnTo>
                    <a:pt x="95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70" name="Freeform 253"/>
            <p:cNvSpPr>
              <a:spLocks noEditPoints="1"/>
            </p:cNvSpPr>
            <p:nvPr/>
          </p:nvSpPr>
          <p:spPr bwMode="auto">
            <a:xfrm>
              <a:off x="3733801" y="3562350"/>
              <a:ext cx="131763" cy="131763"/>
            </a:xfrm>
            <a:custGeom>
              <a:avLst/>
              <a:gdLst>
                <a:gd name="T0" fmla="*/ 374 w 833"/>
                <a:gd name="T1" fmla="*/ 144 h 835"/>
                <a:gd name="T2" fmla="*/ 299 w 833"/>
                <a:gd name="T3" fmla="*/ 166 h 835"/>
                <a:gd name="T4" fmla="*/ 234 w 833"/>
                <a:gd name="T5" fmla="*/ 208 h 835"/>
                <a:gd name="T6" fmla="*/ 183 w 833"/>
                <a:gd name="T7" fmla="*/ 266 h 835"/>
                <a:gd name="T8" fmla="*/ 151 w 833"/>
                <a:gd name="T9" fmla="*/ 337 h 835"/>
                <a:gd name="T10" fmla="*/ 139 w 833"/>
                <a:gd name="T11" fmla="*/ 418 h 835"/>
                <a:gd name="T12" fmla="*/ 151 w 833"/>
                <a:gd name="T13" fmla="*/ 498 h 835"/>
                <a:gd name="T14" fmla="*/ 183 w 833"/>
                <a:gd name="T15" fmla="*/ 569 h 835"/>
                <a:gd name="T16" fmla="*/ 234 w 833"/>
                <a:gd name="T17" fmla="*/ 627 h 835"/>
                <a:gd name="T18" fmla="*/ 299 w 833"/>
                <a:gd name="T19" fmla="*/ 669 h 835"/>
                <a:gd name="T20" fmla="*/ 374 w 833"/>
                <a:gd name="T21" fmla="*/ 691 h 835"/>
                <a:gd name="T22" fmla="*/ 457 w 833"/>
                <a:gd name="T23" fmla="*/ 691 h 835"/>
                <a:gd name="T24" fmla="*/ 531 w 833"/>
                <a:gd name="T25" fmla="*/ 669 h 835"/>
                <a:gd name="T26" fmla="*/ 597 w 833"/>
                <a:gd name="T27" fmla="*/ 627 h 835"/>
                <a:gd name="T28" fmla="*/ 647 w 833"/>
                <a:gd name="T29" fmla="*/ 569 h 835"/>
                <a:gd name="T30" fmla="*/ 680 w 833"/>
                <a:gd name="T31" fmla="*/ 498 h 835"/>
                <a:gd name="T32" fmla="*/ 692 w 833"/>
                <a:gd name="T33" fmla="*/ 418 h 835"/>
                <a:gd name="T34" fmla="*/ 680 w 833"/>
                <a:gd name="T35" fmla="*/ 338 h 835"/>
                <a:gd name="T36" fmla="*/ 647 w 833"/>
                <a:gd name="T37" fmla="*/ 267 h 835"/>
                <a:gd name="T38" fmla="*/ 597 w 833"/>
                <a:gd name="T39" fmla="*/ 209 h 835"/>
                <a:gd name="T40" fmla="*/ 531 w 833"/>
                <a:gd name="T41" fmla="*/ 167 h 835"/>
                <a:gd name="T42" fmla="*/ 457 w 833"/>
                <a:gd name="T43" fmla="*/ 144 h 835"/>
                <a:gd name="T44" fmla="*/ 416 w 833"/>
                <a:gd name="T45" fmla="*/ 0 h 835"/>
                <a:gd name="T46" fmla="*/ 519 w 833"/>
                <a:gd name="T47" fmla="*/ 13 h 835"/>
                <a:gd name="T48" fmla="*/ 612 w 833"/>
                <a:gd name="T49" fmla="*/ 49 h 835"/>
                <a:gd name="T50" fmla="*/ 693 w 833"/>
                <a:gd name="T51" fmla="*/ 106 h 835"/>
                <a:gd name="T52" fmla="*/ 758 w 833"/>
                <a:gd name="T53" fmla="*/ 180 h 835"/>
                <a:gd name="T54" fmla="*/ 805 w 833"/>
                <a:gd name="T55" fmla="*/ 266 h 835"/>
                <a:gd name="T56" fmla="*/ 829 w 833"/>
                <a:gd name="T57" fmla="*/ 366 h 835"/>
                <a:gd name="T58" fmla="*/ 829 w 833"/>
                <a:gd name="T59" fmla="*/ 469 h 835"/>
                <a:gd name="T60" fmla="*/ 805 w 833"/>
                <a:gd name="T61" fmla="*/ 569 h 835"/>
                <a:gd name="T62" fmla="*/ 758 w 833"/>
                <a:gd name="T63" fmla="*/ 655 h 835"/>
                <a:gd name="T64" fmla="*/ 693 w 833"/>
                <a:gd name="T65" fmla="*/ 729 h 835"/>
                <a:gd name="T66" fmla="*/ 612 w 833"/>
                <a:gd name="T67" fmla="*/ 786 h 835"/>
                <a:gd name="T68" fmla="*/ 519 w 833"/>
                <a:gd name="T69" fmla="*/ 822 h 835"/>
                <a:gd name="T70" fmla="*/ 416 w 833"/>
                <a:gd name="T71" fmla="*/ 835 h 835"/>
                <a:gd name="T72" fmla="*/ 313 w 833"/>
                <a:gd name="T73" fmla="*/ 822 h 835"/>
                <a:gd name="T74" fmla="*/ 220 w 833"/>
                <a:gd name="T75" fmla="*/ 786 h 835"/>
                <a:gd name="T76" fmla="*/ 139 w 833"/>
                <a:gd name="T77" fmla="*/ 729 h 835"/>
                <a:gd name="T78" fmla="*/ 74 w 833"/>
                <a:gd name="T79" fmla="*/ 655 h 835"/>
                <a:gd name="T80" fmla="*/ 27 w 833"/>
                <a:gd name="T81" fmla="*/ 569 h 835"/>
                <a:gd name="T82" fmla="*/ 3 w 833"/>
                <a:gd name="T83" fmla="*/ 469 h 835"/>
                <a:gd name="T84" fmla="*/ 3 w 833"/>
                <a:gd name="T85" fmla="*/ 366 h 835"/>
                <a:gd name="T86" fmla="*/ 27 w 833"/>
                <a:gd name="T87" fmla="*/ 266 h 835"/>
                <a:gd name="T88" fmla="*/ 74 w 833"/>
                <a:gd name="T89" fmla="*/ 180 h 835"/>
                <a:gd name="T90" fmla="*/ 139 w 833"/>
                <a:gd name="T91" fmla="*/ 106 h 835"/>
                <a:gd name="T92" fmla="*/ 220 w 833"/>
                <a:gd name="T93" fmla="*/ 49 h 835"/>
                <a:gd name="T94" fmla="*/ 313 w 833"/>
                <a:gd name="T95" fmla="*/ 13 h 835"/>
                <a:gd name="T96" fmla="*/ 416 w 833"/>
                <a:gd name="T97"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3" h="835">
                  <a:moveTo>
                    <a:pt x="415" y="141"/>
                  </a:moveTo>
                  <a:lnTo>
                    <a:pt x="374" y="144"/>
                  </a:lnTo>
                  <a:lnTo>
                    <a:pt x="335" y="152"/>
                  </a:lnTo>
                  <a:lnTo>
                    <a:pt x="299" y="166"/>
                  </a:lnTo>
                  <a:lnTo>
                    <a:pt x="265" y="185"/>
                  </a:lnTo>
                  <a:lnTo>
                    <a:pt x="234" y="208"/>
                  </a:lnTo>
                  <a:lnTo>
                    <a:pt x="207" y="236"/>
                  </a:lnTo>
                  <a:lnTo>
                    <a:pt x="183" y="266"/>
                  </a:lnTo>
                  <a:lnTo>
                    <a:pt x="164" y="301"/>
                  </a:lnTo>
                  <a:lnTo>
                    <a:pt x="151" y="337"/>
                  </a:lnTo>
                  <a:lnTo>
                    <a:pt x="142" y="376"/>
                  </a:lnTo>
                  <a:lnTo>
                    <a:pt x="139" y="418"/>
                  </a:lnTo>
                  <a:lnTo>
                    <a:pt x="142" y="459"/>
                  </a:lnTo>
                  <a:lnTo>
                    <a:pt x="151" y="498"/>
                  </a:lnTo>
                  <a:lnTo>
                    <a:pt x="164" y="534"/>
                  </a:lnTo>
                  <a:lnTo>
                    <a:pt x="183" y="569"/>
                  </a:lnTo>
                  <a:lnTo>
                    <a:pt x="207" y="599"/>
                  </a:lnTo>
                  <a:lnTo>
                    <a:pt x="234" y="627"/>
                  </a:lnTo>
                  <a:lnTo>
                    <a:pt x="265" y="650"/>
                  </a:lnTo>
                  <a:lnTo>
                    <a:pt x="299" y="669"/>
                  </a:lnTo>
                  <a:lnTo>
                    <a:pt x="335" y="683"/>
                  </a:lnTo>
                  <a:lnTo>
                    <a:pt x="374" y="691"/>
                  </a:lnTo>
                  <a:lnTo>
                    <a:pt x="415" y="694"/>
                  </a:lnTo>
                  <a:lnTo>
                    <a:pt x="457" y="691"/>
                  </a:lnTo>
                  <a:lnTo>
                    <a:pt x="495" y="683"/>
                  </a:lnTo>
                  <a:lnTo>
                    <a:pt x="531" y="669"/>
                  </a:lnTo>
                  <a:lnTo>
                    <a:pt x="565" y="650"/>
                  </a:lnTo>
                  <a:lnTo>
                    <a:pt x="597" y="627"/>
                  </a:lnTo>
                  <a:lnTo>
                    <a:pt x="624" y="599"/>
                  </a:lnTo>
                  <a:lnTo>
                    <a:pt x="647" y="569"/>
                  </a:lnTo>
                  <a:lnTo>
                    <a:pt x="665" y="534"/>
                  </a:lnTo>
                  <a:lnTo>
                    <a:pt x="680" y="498"/>
                  </a:lnTo>
                  <a:lnTo>
                    <a:pt x="689" y="459"/>
                  </a:lnTo>
                  <a:lnTo>
                    <a:pt x="692" y="418"/>
                  </a:lnTo>
                  <a:lnTo>
                    <a:pt x="689" y="376"/>
                  </a:lnTo>
                  <a:lnTo>
                    <a:pt x="680" y="338"/>
                  </a:lnTo>
                  <a:lnTo>
                    <a:pt x="665" y="301"/>
                  </a:lnTo>
                  <a:lnTo>
                    <a:pt x="647" y="267"/>
                  </a:lnTo>
                  <a:lnTo>
                    <a:pt x="624" y="236"/>
                  </a:lnTo>
                  <a:lnTo>
                    <a:pt x="597" y="209"/>
                  </a:lnTo>
                  <a:lnTo>
                    <a:pt x="565" y="185"/>
                  </a:lnTo>
                  <a:lnTo>
                    <a:pt x="531" y="167"/>
                  </a:lnTo>
                  <a:lnTo>
                    <a:pt x="495" y="152"/>
                  </a:lnTo>
                  <a:lnTo>
                    <a:pt x="457" y="144"/>
                  </a:lnTo>
                  <a:lnTo>
                    <a:pt x="415" y="141"/>
                  </a:lnTo>
                  <a:close/>
                  <a:moveTo>
                    <a:pt x="416" y="0"/>
                  </a:moveTo>
                  <a:lnTo>
                    <a:pt x="468" y="3"/>
                  </a:lnTo>
                  <a:lnTo>
                    <a:pt x="519" y="13"/>
                  </a:lnTo>
                  <a:lnTo>
                    <a:pt x="566" y="29"/>
                  </a:lnTo>
                  <a:lnTo>
                    <a:pt x="612" y="49"/>
                  </a:lnTo>
                  <a:lnTo>
                    <a:pt x="654" y="75"/>
                  </a:lnTo>
                  <a:lnTo>
                    <a:pt x="693" y="106"/>
                  </a:lnTo>
                  <a:lnTo>
                    <a:pt x="728" y="141"/>
                  </a:lnTo>
                  <a:lnTo>
                    <a:pt x="758" y="180"/>
                  </a:lnTo>
                  <a:lnTo>
                    <a:pt x="783" y="222"/>
                  </a:lnTo>
                  <a:lnTo>
                    <a:pt x="805" y="266"/>
                  </a:lnTo>
                  <a:lnTo>
                    <a:pt x="819" y="315"/>
                  </a:lnTo>
                  <a:lnTo>
                    <a:pt x="829" y="366"/>
                  </a:lnTo>
                  <a:lnTo>
                    <a:pt x="833" y="418"/>
                  </a:lnTo>
                  <a:lnTo>
                    <a:pt x="829" y="469"/>
                  </a:lnTo>
                  <a:lnTo>
                    <a:pt x="819" y="520"/>
                  </a:lnTo>
                  <a:lnTo>
                    <a:pt x="805" y="569"/>
                  </a:lnTo>
                  <a:lnTo>
                    <a:pt x="783" y="613"/>
                  </a:lnTo>
                  <a:lnTo>
                    <a:pt x="758" y="655"/>
                  </a:lnTo>
                  <a:lnTo>
                    <a:pt x="728" y="694"/>
                  </a:lnTo>
                  <a:lnTo>
                    <a:pt x="693" y="729"/>
                  </a:lnTo>
                  <a:lnTo>
                    <a:pt x="654" y="760"/>
                  </a:lnTo>
                  <a:lnTo>
                    <a:pt x="612" y="786"/>
                  </a:lnTo>
                  <a:lnTo>
                    <a:pt x="566" y="806"/>
                  </a:lnTo>
                  <a:lnTo>
                    <a:pt x="519" y="822"/>
                  </a:lnTo>
                  <a:lnTo>
                    <a:pt x="468" y="832"/>
                  </a:lnTo>
                  <a:lnTo>
                    <a:pt x="416" y="835"/>
                  </a:lnTo>
                  <a:lnTo>
                    <a:pt x="364" y="832"/>
                  </a:lnTo>
                  <a:lnTo>
                    <a:pt x="313" y="822"/>
                  </a:lnTo>
                  <a:lnTo>
                    <a:pt x="266" y="806"/>
                  </a:lnTo>
                  <a:lnTo>
                    <a:pt x="220" y="786"/>
                  </a:lnTo>
                  <a:lnTo>
                    <a:pt x="178" y="760"/>
                  </a:lnTo>
                  <a:lnTo>
                    <a:pt x="139" y="729"/>
                  </a:lnTo>
                  <a:lnTo>
                    <a:pt x="104" y="694"/>
                  </a:lnTo>
                  <a:lnTo>
                    <a:pt x="74" y="655"/>
                  </a:lnTo>
                  <a:lnTo>
                    <a:pt x="48" y="613"/>
                  </a:lnTo>
                  <a:lnTo>
                    <a:pt x="27" y="569"/>
                  </a:lnTo>
                  <a:lnTo>
                    <a:pt x="13" y="520"/>
                  </a:lnTo>
                  <a:lnTo>
                    <a:pt x="3" y="469"/>
                  </a:lnTo>
                  <a:lnTo>
                    <a:pt x="0" y="418"/>
                  </a:lnTo>
                  <a:lnTo>
                    <a:pt x="3" y="366"/>
                  </a:lnTo>
                  <a:lnTo>
                    <a:pt x="13" y="315"/>
                  </a:lnTo>
                  <a:lnTo>
                    <a:pt x="27" y="266"/>
                  </a:lnTo>
                  <a:lnTo>
                    <a:pt x="48" y="222"/>
                  </a:lnTo>
                  <a:lnTo>
                    <a:pt x="74" y="180"/>
                  </a:lnTo>
                  <a:lnTo>
                    <a:pt x="104" y="141"/>
                  </a:lnTo>
                  <a:lnTo>
                    <a:pt x="139" y="106"/>
                  </a:lnTo>
                  <a:lnTo>
                    <a:pt x="178" y="75"/>
                  </a:lnTo>
                  <a:lnTo>
                    <a:pt x="220" y="49"/>
                  </a:lnTo>
                  <a:lnTo>
                    <a:pt x="266" y="29"/>
                  </a:lnTo>
                  <a:lnTo>
                    <a:pt x="313" y="13"/>
                  </a:lnTo>
                  <a:lnTo>
                    <a:pt x="364" y="3"/>
                  </a:lnTo>
                  <a:lnTo>
                    <a:pt x="4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sp>
        <p:nvSpPr>
          <p:cNvPr id="80" name="Inhaltsplatzhalter 4"/>
          <p:cNvSpPr txBox="1"/>
          <p:nvPr/>
        </p:nvSpPr>
        <p:spPr>
          <a:xfrm>
            <a:off x="2685390" y="341520"/>
            <a:ext cx="2922808" cy="1538883"/>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2000" dirty="0"/>
              <a:t>Linear regression is a powerful tool for modeling relationships between variables and making predictions. </a:t>
            </a:r>
            <a:endParaRPr lang="en-US" sz="300" dirty="0">
              <a:solidFill>
                <a:schemeClr val="bg2"/>
              </a:solidFill>
              <a:latin typeface="+mn-lt"/>
              <a:cs typeface="+mn-ea"/>
              <a:sym typeface="+mn-lt"/>
            </a:endParaRPr>
          </a:p>
        </p:txBody>
      </p:sp>
      <p:sp>
        <p:nvSpPr>
          <p:cNvPr id="81" name="Inhaltsplatzhalter 4"/>
          <p:cNvSpPr txBox="1"/>
          <p:nvPr/>
        </p:nvSpPr>
        <p:spPr>
          <a:xfrm>
            <a:off x="6489290" y="4882158"/>
            <a:ext cx="2763234" cy="1477328"/>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altLang="zh-CN" sz="1600" dirty="0"/>
              <a:t>However, it assumes that the relationship between the dependent variable and the independent variables is linear. If this assumption is not met, it won’t perform well.</a:t>
            </a:r>
            <a:endParaRPr lang="en-US" sz="200" dirty="0">
              <a:latin typeface="+mn-lt"/>
              <a:cs typeface="+mn-ea"/>
              <a:sym typeface="+mn-lt"/>
            </a:endParaRPr>
          </a:p>
        </p:txBody>
      </p:sp>
      <p:grpSp>
        <p:nvGrpSpPr>
          <p:cNvPr id="7" name="Group 40">
            <a:extLst>
              <a:ext uri="{FF2B5EF4-FFF2-40B4-BE49-F238E27FC236}">
                <a16:creationId xmlns:a16="http://schemas.microsoft.com/office/drawing/2014/main" id="{7BF3DFB3-07DF-74D5-BB63-608371B7F895}"/>
              </a:ext>
            </a:extLst>
          </p:cNvPr>
          <p:cNvGrpSpPr/>
          <p:nvPr/>
        </p:nvGrpSpPr>
        <p:grpSpPr>
          <a:xfrm>
            <a:off x="1604030" y="867724"/>
            <a:ext cx="943832" cy="975087"/>
            <a:chOff x="3411538" y="3463925"/>
            <a:chExt cx="550863" cy="547688"/>
          </a:xfrm>
          <a:solidFill>
            <a:schemeClr val="accent2"/>
          </a:solidFill>
        </p:grpSpPr>
        <p:sp>
          <p:nvSpPr>
            <p:cNvPr id="8" name="Freeform 250">
              <a:extLst>
                <a:ext uri="{FF2B5EF4-FFF2-40B4-BE49-F238E27FC236}">
                  <a16:creationId xmlns:a16="http://schemas.microsoft.com/office/drawing/2014/main" id="{6EAFE228-C4DA-4BE5-454D-6878EBCA5846}"/>
                </a:ext>
              </a:extLst>
            </p:cNvPr>
            <p:cNvSpPr/>
            <p:nvPr/>
          </p:nvSpPr>
          <p:spPr bwMode="auto">
            <a:xfrm>
              <a:off x="3411538" y="3589338"/>
              <a:ext cx="422275" cy="422275"/>
            </a:xfrm>
            <a:custGeom>
              <a:avLst/>
              <a:gdLst>
                <a:gd name="T0" fmla="*/ 1095 w 2659"/>
                <a:gd name="T1" fmla="*/ 64 h 2665"/>
                <a:gd name="T2" fmla="*/ 1191 w 2659"/>
                <a:gd name="T3" fmla="*/ 326 h 2665"/>
                <a:gd name="T4" fmla="*/ 1099 w 2659"/>
                <a:gd name="T5" fmla="*/ 364 h 2665"/>
                <a:gd name="T6" fmla="*/ 982 w 2659"/>
                <a:gd name="T7" fmla="*/ 148 h 2665"/>
                <a:gd name="T8" fmla="*/ 757 w 2659"/>
                <a:gd name="T9" fmla="*/ 220 h 2665"/>
                <a:gd name="T10" fmla="*/ 810 w 2659"/>
                <a:gd name="T11" fmla="*/ 429 h 2665"/>
                <a:gd name="T12" fmla="*/ 732 w 2659"/>
                <a:gd name="T13" fmla="*/ 552 h 2665"/>
                <a:gd name="T14" fmla="*/ 501 w 2659"/>
                <a:gd name="T15" fmla="*/ 799 h 2665"/>
                <a:gd name="T16" fmla="*/ 256 w 2659"/>
                <a:gd name="T17" fmla="*/ 741 h 2665"/>
                <a:gd name="T18" fmla="*/ 140 w 2659"/>
                <a:gd name="T19" fmla="*/ 955 h 2665"/>
                <a:gd name="T20" fmla="*/ 342 w 2659"/>
                <a:gd name="T21" fmla="*/ 1072 h 2665"/>
                <a:gd name="T22" fmla="*/ 349 w 2659"/>
                <a:gd name="T23" fmla="*/ 1294 h 2665"/>
                <a:gd name="T24" fmla="*/ 354 w 2659"/>
                <a:gd name="T25" fmla="*/ 1578 h 2665"/>
                <a:gd name="T26" fmla="*/ 142 w 2659"/>
                <a:gd name="T27" fmla="*/ 1690 h 2665"/>
                <a:gd name="T28" fmla="*/ 228 w 2659"/>
                <a:gd name="T29" fmla="*/ 1913 h 2665"/>
                <a:gd name="T30" fmla="*/ 466 w 2659"/>
                <a:gd name="T31" fmla="*/ 1849 h 2665"/>
                <a:gd name="T32" fmla="*/ 635 w 2659"/>
                <a:gd name="T33" fmla="*/ 2028 h 2665"/>
                <a:gd name="T34" fmla="*/ 813 w 2659"/>
                <a:gd name="T35" fmla="*/ 2196 h 2665"/>
                <a:gd name="T36" fmla="*/ 742 w 2659"/>
                <a:gd name="T37" fmla="*/ 2427 h 2665"/>
                <a:gd name="T38" fmla="*/ 965 w 2659"/>
                <a:gd name="T39" fmla="*/ 2523 h 2665"/>
                <a:gd name="T40" fmla="*/ 1083 w 2659"/>
                <a:gd name="T41" fmla="*/ 2309 h 2665"/>
                <a:gd name="T42" fmla="*/ 1367 w 2659"/>
                <a:gd name="T43" fmla="*/ 2316 h 2665"/>
                <a:gd name="T44" fmla="*/ 1588 w 2659"/>
                <a:gd name="T45" fmla="*/ 2322 h 2665"/>
                <a:gd name="T46" fmla="*/ 1697 w 2659"/>
                <a:gd name="T47" fmla="*/ 2524 h 2665"/>
                <a:gd name="T48" fmla="*/ 1916 w 2659"/>
                <a:gd name="T49" fmla="*/ 2420 h 2665"/>
                <a:gd name="T50" fmla="*/ 1850 w 2659"/>
                <a:gd name="T51" fmla="*/ 2179 h 2665"/>
                <a:gd name="T52" fmla="*/ 2067 w 2659"/>
                <a:gd name="T53" fmla="*/ 1982 h 2665"/>
                <a:gd name="T54" fmla="*/ 2210 w 2659"/>
                <a:gd name="T55" fmla="*/ 1850 h 2665"/>
                <a:gd name="T56" fmla="*/ 2431 w 2659"/>
                <a:gd name="T57" fmla="*/ 1914 h 2665"/>
                <a:gd name="T58" fmla="*/ 2513 w 2659"/>
                <a:gd name="T59" fmla="*/ 1686 h 2665"/>
                <a:gd name="T60" fmla="*/ 2296 w 2659"/>
                <a:gd name="T61" fmla="*/ 1565 h 2665"/>
                <a:gd name="T62" fmla="*/ 2334 w 2659"/>
                <a:gd name="T63" fmla="*/ 1472 h 2665"/>
                <a:gd name="T64" fmla="*/ 2596 w 2659"/>
                <a:gd name="T65" fmla="*/ 1570 h 2665"/>
                <a:gd name="T66" fmla="*/ 2659 w 2659"/>
                <a:gd name="T67" fmla="*/ 1720 h 2665"/>
                <a:gd name="T68" fmla="*/ 2522 w 2659"/>
                <a:gd name="T69" fmla="*/ 2020 h 2665"/>
                <a:gd name="T70" fmla="*/ 2362 w 2659"/>
                <a:gd name="T71" fmla="*/ 2058 h 2665"/>
                <a:gd name="T72" fmla="*/ 2050 w 2659"/>
                <a:gd name="T73" fmla="*/ 2193 h 2665"/>
                <a:gd name="T74" fmla="*/ 2052 w 2659"/>
                <a:gd name="T75" fmla="*/ 2454 h 2665"/>
                <a:gd name="T76" fmla="*/ 1946 w 2659"/>
                <a:gd name="T77" fmla="*/ 2579 h 2665"/>
                <a:gd name="T78" fmla="*/ 1633 w 2659"/>
                <a:gd name="T79" fmla="*/ 2651 h 2665"/>
                <a:gd name="T80" fmla="*/ 1490 w 2659"/>
                <a:gd name="T81" fmla="*/ 2444 h 2665"/>
                <a:gd name="T82" fmla="*/ 1109 w 2659"/>
                <a:gd name="T83" fmla="*/ 2579 h 2665"/>
                <a:gd name="T84" fmla="*/ 971 w 2659"/>
                <a:gd name="T85" fmla="*/ 2663 h 2665"/>
                <a:gd name="T86" fmla="*/ 663 w 2659"/>
                <a:gd name="T87" fmla="*/ 2548 h 2665"/>
                <a:gd name="T88" fmla="*/ 600 w 2659"/>
                <a:gd name="T89" fmla="*/ 2396 h 2665"/>
                <a:gd name="T90" fmla="*/ 514 w 2659"/>
                <a:gd name="T91" fmla="*/ 2103 h 2665"/>
                <a:gd name="T92" fmla="*/ 239 w 2659"/>
                <a:gd name="T93" fmla="*/ 2062 h 2665"/>
                <a:gd name="T94" fmla="*/ 98 w 2659"/>
                <a:gd name="T95" fmla="*/ 1976 h 2665"/>
                <a:gd name="T96" fmla="*/ 5 w 2659"/>
                <a:gd name="T97" fmla="*/ 1665 h 2665"/>
                <a:gd name="T98" fmla="*/ 112 w 2659"/>
                <a:gd name="T99" fmla="*/ 1538 h 2665"/>
                <a:gd name="T100" fmla="*/ 112 w 2659"/>
                <a:gd name="T101" fmla="*/ 1126 h 2665"/>
                <a:gd name="T102" fmla="*/ 5 w 2659"/>
                <a:gd name="T103" fmla="*/ 1001 h 2665"/>
                <a:gd name="T104" fmla="*/ 100 w 2659"/>
                <a:gd name="T105" fmla="*/ 687 h 2665"/>
                <a:gd name="T106" fmla="*/ 239 w 2659"/>
                <a:gd name="T107" fmla="*/ 603 h 2665"/>
                <a:gd name="T108" fmla="*/ 515 w 2659"/>
                <a:gd name="T109" fmla="*/ 560 h 2665"/>
                <a:gd name="T110" fmla="*/ 602 w 2659"/>
                <a:gd name="T111" fmla="*/ 268 h 2665"/>
                <a:gd name="T112" fmla="*/ 665 w 2659"/>
                <a:gd name="T113" fmla="*/ 116 h 2665"/>
                <a:gd name="T114" fmla="*/ 956 w 2659"/>
                <a:gd name="T115" fmla="*/ 0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9" h="2665">
                  <a:moveTo>
                    <a:pt x="956" y="0"/>
                  </a:moveTo>
                  <a:lnTo>
                    <a:pt x="991" y="3"/>
                  </a:lnTo>
                  <a:lnTo>
                    <a:pt x="1026" y="14"/>
                  </a:lnTo>
                  <a:lnTo>
                    <a:pt x="1051" y="27"/>
                  </a:lnTo>
                  <a:lnTo>
                    <a:pt x="1075" y="44"/>
                  </a:lnTo>
                  <a:lnTo>
                    <a:pt x="1095" y="64"/>
                  </a:lnTo>
                  <a:lnTo>
                    <a:pt x="1111" y="87"/>
                  </a:lnTo>
                  <a:lnTo>
                    <a:pt x="1124" y="112"/>
                  </a:lnTo>
                  <a:lnTo>
                    <a:pt x="1191" y="273"/>
                  </a:lnTo>
                  <a:lnTo>
                    <a:pt x="1195" y="291"/>
                  </a:lnTo>
                  <a:lnTo>
                    <a:pt x="1195" y="309"/>
                  </a:lnTo>
                  <a:lnTo>
                    <a:pt x="1191" y="326"/>
                  </a:lnTo>
                  <a:lnTo>
                    <a:pt x="1181" y="342"/>
                  </a:lnTo>
                  <a:lnTo>
                    <a:pt x="1168" y="354"/>
                  </a:lnTo>
                  <a:lnTo>
                    <a:pt x="1153" y="364"/>
                  </a:lnTo>
                  <a:lnTo>
                    <a:pt x="1135" y="369"/>
                  </a:lnTo>
                  <a:lnTo>
                    <a:pt x="1116" y="369"/>
                  </a:lnTo>
                  <a:lnTo>
                    <a:pt x="1099" y="364"/>
                  </a:lnTo>
                  <a:lnTo>
                    <a:pt x="1083" y="355"/>
                  </a:lnTo>
                  <a:lnTo>
                    <a:pt x="1070" y="342"/>
                  </a:lnTo>
                  <a:lnTo>
                    <a:pt x="1061" y="326"/>
                  </a:lnTo>
                  <a:lnTo>
                    <a:pt x="994" y="166"/>
                  </a:lnTo>
                  <a:lnTo>
                    <a:pt x="989" y="157"/>
                  </a:lnTo>
                  <a:lnTo>
                    <a:pt x="982" y="148"/>
                  </a:lnTo>
                  <a:lnTo>
                    <a:pt x="972" y="143"/>
                  </a:lnTo>
                  <a:lnTo>
                    <a:pt x="962" y="141"/>
                  </a:lnTo>
                  <a:lnTo>
                    <a:pt x="951" y="141"/>
                  </a:lnTo>
                  <a:lnTo>
                    <a:pt x="941" y="143"/>
                  </a:lnTo>
                  <a:lnTo>
                    <a:pt x="767" y="215"/>
                  </a:lnTo>
                  <a:lnTo>
                    <a:pt x="757" y="220"/>
                  </a:lnTo>
                  <a:lnTo>
                    <a:pt x="750" y="229"/>
                  </a:lnTo>
                  <a:lnTo>
                    <a:pt x="745" y="238"/>
                  </a:lnTo>
                  <a:lnTo>
                    <a:pt x="741" y="249"/>
                  </a:lnTo>
                  <a:lnTo>
                    <a:pt x="741" y="259"/>
                  </a:lnTo>
                  <a:lnTo>
                    <a:pt x="745" y="270"/>
                  </a:lnTo>
                  <a:lnTo>
                    <a:pt x="810" y="429"/>
                  </a:lnTo>
                  <a:lnTo>
                    <a:pt x="815" y="448"/>
                  </a:lnTo>
                  <a:lnTo>
                    <a:pt x="814" y="467"/>
                  </a:lnTo>
                  <a:lnTo>
                    <a:pt x="809" y="485"/>
                  </a:lnTo>
                  <a:lnTo>
                    <a:pt x="798" y="501"/>
                  </a:lnTo>
                  <a:lnTo>
                    <a:pt x="784" y="515"/>
                  </a:lnTo>
                  <a:lnTo>
                    <a:pt x="732" y="552"/>
                  </a:lnTo>
                  <a:lnTo>
                    <a:pt x="682" y="592"/>
                  </a:lnTo>
                  <a:lnTo>
                    <a:pt x="635" y="637"/>
                  </a:lnTo>
                  <a:lnTo>
                    <a:pt x="592" y="683"/>
                  </a:lnTo>
                  <a:lnTo>
                    <a:pt x="552" y="733"/>
                  </a:lnTo>
                  <a:lnTo>
                    <a:pt x="514" y="786"/>
                  </a:lnTo>
                  <a:lnTo>
                    <a:pt x="501" y="799"/>
                  </a:lnTo>
                  <a:lnTo>
                    <a:pt x="485" y="810"/>
                  </a:lnTo>
                  <a:lnTo>
                    <a:pt x="467" y="815"/>
                  </a:lnTo>
                  <a:lnTo>
                    <a:pt x="448" y="815"/>
                  </a:lnTo>
                  <a:lnTo>
                    <a:pt x="429" y="811"/>
                  </a:lnTo>
                  <a:lnTo>
                    <a:pt x="270" y="744"/>
                  </a:lnTo>
                  <a:lnTo>
                    <a:pt x="256" y="741"/>
                  </a:lnTo>
                  <a:lnTo>
                    <a:pt x="244" y="743"/>
                  </a:lnTo>
                  <a:lnTo>
                    <a:pt x="232" y="747"/>
                  </a:lnTo>
                  <a:lnTo>
                    <a:pt x="221" y="756"/>
                  </a:lnTo>
                  <a:lnTo>
                    <a:pt x="215" y="768"/>
                  </a:lnTo>
                  <a:lnTo>
                    <a:pt x="142" y="941"/>
                  </a:lnTo>
                  <a:lnTo>
                    <a:pt x="140" y="955"/>
                  </a:lnTo>
                  <a:lnTo>
                    <a:pt x="141" y="967"/>
                  </a:lnTo>
                  <a:lnTo>
                    <a:pt x="146" y="979"/>
                  </a:lnTo>
                  <a:lnTo>
                    <a:pt x="154" y="989"/>
                  </a:lnTo>
                  <a:lnTo>
                    <a:pt x="166" y="996"/>
                  </a:lnTo>
                  <a:lnTo>
                    <a:pt x="325" y="1062"/>
                  </a:lnTo>
                  <a:lnTo>
                    <a:pt x="342" y="1072"/>
                  </a:lnTo>
                  <a:lnTo>
                    <a:pt x="354" y="1086"/>
                  </a:lnTo>
                  <a:lnTo>
                    <a:pt x="364" y="1103"/>
                  </a:lnTo>
                  <a:lnTo>
                    <a:pt x="368" y="1122"/>
                  </a:lnTo>
                  <a:lnTo>
                    <a:pt x="367" y="1141"/>
                  </a:lnTo>
                  <a:lnTo>
                    <a:pt x="354" y="1217"/>
                  </a:lnTo>
                  <a:lnTo>
                    <a:pt x="349" y="1294"/>
                  </a:lnTo>
                  <a:lnTo>
                    <a:pt x="348" y="1370"/>
                  </a:lnTo>
                  <a:lnTo>
                    <a:pt x="354" y="1446"/>
                  </a:lnTo>
                  <a:lnTo>
                    <a:pt x="367" y="1523"/>
                  </a:lnTo>
                  <a:lnTo>
                    <a:pt x="368" y="1542"/>
                  </a:lnTo>
                  <a:lnTo>
                    <a:pt x="364" y="1561"/>
                  </a:lnTo>
                  <a:lnTo>
                    <a:pt x="354" y="1578"/>
                  </a:lnTo>
                  <a:lnTo>
                    <a:pt x="342" y="1592"/>
                  </a:lnTo>
                  <a:lnTo>
                    <a:pt x="325" y="1601"/>
                  </a:lnTo>
                  <a:lnTo>
                    <a:pt x="166" y="1668"/>
                  </a:lnTo>
                  <a:lnTo>
                    <a:pt x="156" y="1673"/>
                  </a:lnTo>
                  <a:lnTo>
                    <a:pt x="148" y="1681"/>
                  </a:lnTo>
                  <a:lnTo>
                    <a:pt x="142" y="1690"/>
                  </a:lnTo>
                  <a:lnTo>
                    <a:pt x="140" y="1701"/>
                  </a:lnTo>
                  <a:lnTo>
                    <a:pt x="140" y="1711"/>
                  </a:lnTo>
                  <a:lnTo>
                    <a:pt x="142" y="1722"/>
                  </a:lnTo>
                  <a:lnTo>
                    <a:pt x="214" y="1896"/>
                  </a:lnTo>
                  <a:lnTo>
                    <a:pt x="219" y="1906"/>
                  </a:lnTo>
                  <a:lnTo>
                    <a:pt x="228" y="1913"/>
                  </a:lnTo>
                  <a:lnTo>
                    <a:pt x="237" y="1918"/>
                  </a:lnTo>
                  <a:lnTo>
                    <a:pt x="253" y="1922"/>
                  </a:lnTo>
                  <a:lnTo>
                    <a:pt x="269" y="1918"/>
                  </a:lnTo>
                  <a:lnTo>
                    <a:pt x="428" y="1853"/>
                  </a:lnTo>
                  <a:lnTo>
                    <a:pt x="447" y="1848"/>
                  </a:lnTo>
                  <a:lnTo>
                    <a:pt x="466" y="1849"/>
                  </a:lnTo>
                  <a:lnTo>
                    <a:pt x="484" y="1854"/>
                  </a:lnTo>
                  <a:lnTo>
                    <a:pt x="500" y="1865"/>
                  </a:lnTo>
                  <a:lnTo>
                    <a:pt x="514" y="1879"/>
                  </a:lnTo>
                  <a:lnTo>
                    <a:pt x="550" y="1931"/>
                  </a:lnTo>
                  <a:lnTo>
                    <a:pt x="592" y="1981"/>
                  </a:lnTo>
                  <a:lnTo>
                    <a:pt x="635" y="2028"/>
                  </a:lnTo>
                  <a:lnTo>
                    <a:pt x="681" y="2072"/>
                  </a:lnTo>
                  <a:lnTo>
                    <a:pt x="731" y="2112"/>
                  </a:lnTo>
                  <a:lnTo>
                    <a:pt x="784" y="2150"/>
                  </a:lnTo>
                  <a:lnTo>
                    <a:pt x="797" y="2163"/>
                  </a:lnTo>
                  <a:lnTo>
                    <a:pt x="808" y="2178"/>
                  </a:lnTo>
                  <a:lnTo>
                    <a:pt x="813" y="2196"/>
                  </a:lnTo>
                  <a:lnTo>
                    <a:pt x="813" y="2215"/>
                  </a:lnTo>
                  <a:lnTo>
                    <a:pt x="809" y="2234"/>
                  </a:lnTo>
                  <a:lnTo>
                    <a:pt x="742" y="2394"/>
                  </a:lnTo>
                  <a:lnTo>
                    <a:pt x="740" y="2406"/>
                  </a:lnTo>
                  <a:lnTo>
                    <a:pt x="740" y="2416"/>
                  </a:lnTo>
                  <a:lnTo>
                    <a:pt x="742" y="2427"/>
                  </a:lnTo>
                  <a:lnTo>
                    <a:pt x="749" y="2436"/>
                  </a:lnTo>
                  <a:lnTo>
                    <a:pt x="756" y="2444"/>
                  </a:lnTo>
                  <a:lnTo>
                    <a:pt x="766" y="2449"/>
                  </a:lnTo>
                  <a:lnTo>
                    <a:pt x="939" y="2522"/>
                  </a:lnTo>
                  <a:lnTo>
                    <a:pt x="952" y="2524"/>
                  </a:lnTo>
                  <a:lnTo>
                    <a:pt x="965" y="2523"/>
                  </a:lnTo>
                  <a:lnTo>
                    <a:pt x="977" y="2519"/>
                  </a:lnTo>
                  <a:lnTo>
                    <a:pt x="987" y="2510"/>
                  </a:lnTo>
                  <a:lnTo>
                    <a:pt x="993" y="2499"/>
                  </a:lnTo>
                  <a:lnTo>
                    <a:pt x="1060" y="2339"/>
                  </a:lnTo>
                  <a:lnTo>
                    <a:pt x="1069" y="2322"/>
                  </a:lnTo>
                  <a:lnTo>
                    <a:pt x="1083" y="2309"/>
                  </a:lnTo>
                  <a:lnTo>
                    <a:pt x="1100" y="2300"/>
                  </a:lnTo>
                  <a:lnTo>
                    <a:pt x="1119" y="2296"/>
                  </a:lnTo>
                  <a:lnTo>
                    <a:pt x="1138" y="2297"/>
                  </a:lnTo>
                  <a:lnTo>
                    <a:pt x="1214" y="2309"/>
                  </a:lnTo>
                  <a:lnTo>
                    <a:pt x="1291" y="2315"/>
                  </a:lnTo>
                  <a:lnTo>
                    <a:pt x="1367" y="2316"/>
                  </a:lnTo>
                  <a:lnTo>
                    <a:pt x="1444" y="2309"/>
                  </a:lnTo>
                  <a:lnTo>
                    <a:pt x="1520" y="2297"/>
                  </a:lnTo>
                  <a:lnTo>
                    <a:pt x="1539" y="2296"/>
                  </a:lnTo>
                  <a:lnTo>
                    <a:pt x="1558" y="2300"/>
                  </a:lnTo>
                  <a:lnTo>
                    <a:pt x="1574" y="2308"/>
                  </a:lnTo>
                  <a:lnTo>
                    <a:pt x="1588" y="2322"/>
                  </a:lnTo>
                  <a:lnTo>
                    <a:pt x="1598" y="2339"/>
                  </a:lnTo>
                  <a:lnTo>
                    <a:pt x="1664" y="2499"/>
                  </a:lnTo>
                  <a:lnTo>
                    <a:pt x="1669" y="2508"/>
                  </a:lnTo>
                  <a:lnTo>
                    <a:pt x="1677" y="2517"/>
                  </a:lnTo>
                  <a:lnTo>
                    <a:pt x="1686" y="2522"/>
                  </a:lnTo>
                  <a:lnTo>
                    <a:pt x="1697" y="2524"/>
                  </a:lnTo>
                  <a:lnTo>
                    <a:pt x="1708" y="2524"/>
                  </a:lnTo>
                  <a:lnTo>
                    <a:pt x="1718" y="2522"/>
                  </a:lnTo>
                  <a:lnTo>
                    <a:pt x="1892" y="2450"/>
                  </a:lnTo>
                  <a:lnTo>
                    <a:pt x="1903" y="2443"/>
                  </a:lnTo>
                  <a:lnTo>
                    <a:pt x="1912" y="2433"/>
                  </a:lnTo>
                  <a:lnTo>
                    <a:pt x="1916" y="2420"/>
                  </a:lnTo>
                  <a:lnTo>
                    <a:pt x="1917" y="2408"/>
                  </a:lnTo>
                  <a:lnTo>
                    <a:pt x="1914" y="2395"/>
                  </a:lnTo>
                  <a:lnTo>
                    <a:pt x="1849" y="2235"/>
                  </a:lnTo>
                  <a:lnTo>
                    <a:pt x="1843" y="2216"/>
                  </a:lnTo>
                  <a:lnTo>
                    <a:pt x="1844" y="2197"/>
                  </a:lnTo>
                  <a:lnTo>
                    <a:pt x="1850" y="2179"/>
                  </a:lnTo>
                  <a:lnTo>
                    <a:pt x="1860" y="2164"/>
                  </a:lnTo>
                  <a:lnTo>
                    <a:pt x="1875" y="2150"/>
                  </a:lnTo>
                  <a:lnTo>
                    <a:pt x="1927" y="2113"/>
                  </a:lnTo>
                  <a:lnTo>
                    <a:pt x="1976" y="2072"/>
                  </a:lnTo>
                  <a:lnTo>
                    <a:pt x="2024" y="2028"/>
                  </a:lnTo>
                  <a:lnTo>
                    <a:pt x="2067" y="1982"/>
                  </a:lnTo>
                  <a:lnTo>
                    <a:pt x="2107" y="1932"/>
                  </a:lnTo>
                  <a:lnTo>
                    <a:pt x="2145" y="1879"/>
                  </a:lnTo>
                  <a:lnTo>
                    <a:pt x="2158" y="1866"/>
                  </a:lnTo>
                  <a:lnTo>
                    <a:pt x="2173" y="1855"/>
                  </a:lnTo>
                  <a:lnTo>
                    <a:pt x="2191" y="1850"/>
                  </a:lnTo>
                  <a:lnTo>
                    <a:pt x="2210" y="1850"/>
                  </a:lnTo>
                  <a:lnTo>
                    <a:pt x="2229" y="1854"/>
                  </a:lnTo>
                  <a:lnTo>
                    <a:pt x="2390" y="1921"/>
                  </a:lnTo>
                  <a:lnTo>
                    <a:pt x="2400" y="1923"/>
                  </a:lnTo>
                  <a:lnTo>
                    <a:pt x="2411" y="1923"/>
                  </a:lnTo>
                  <a:lnTo>
                    <a:pt x="2421" y="1921"/>
                  </a:lnTo>
                  <a:lnTo>
                    <a:pt x="2431" y="1914"/>
                  </a:lnTo>
                  <a:lnTo>
                    <a:pt x="2438" y="1907"/>
                  </a:lnTo>
                  <a:lnTo>
                    <a:pt x="2443" y="1897"/>
                  </a:lnTo>
                  <a:lnTo>
                    <a:pt x="2516" y="1724"/>
                  </a:lnTo>
                  <a:lnTo>
                    <a:pt x="2519" y="1710"/>
                  </a:lnTo>
                  <a:lnTo>
                    <a:pt x="2517" y="1698"/>
                  </a:lnTo>
                  <a:lnTo>
                    <a:pt x="2513" y="1686"/>
                  </a:lnTo>
                  <a:lnTo>
                    <a:pt x="2505" y="1675"/>
                  </a:lnTo>
                  <a:lnTo>
                    <a:pt x="2493" y="1669"/>
                  </a:lnTo>
                  <a:lnTo>
                    <a:pt x="2334" y="1602"/>
                  </a:lnTo>
                  <a:lnTo>
                    <a:pt x="2318" y="1593"/>
                  </a:lnTo>
                  <a:lnTo>
                    <a:pt x="2304" y="1580"/>
                  </a:lnTo>
                  <a:lnTo>
                    <a:pt x="2296" y="1565"/>
                  </a:lnTo>
                  <a:lnTo>
                    <a:pt x="2290" y="1547"/>
                  </a:lnTo>
                  <a:lnTo>
                    <a:pt x="2290" y="1530"/>
                  </a:lnTo>
                  <a:lnTo>
                    <a:pt x="2296" y="1512"/>
                  </a:lnTo>
                  <a:lnTo>
                    <a:pt x="2305" y="1495"/>
                  </a:lnTo>
                  <a:lnTo>
                    <a:pt x="2318" y="1482"/>
                  </a:lnTo>
                  <a:lnTo>
                    <a:pt x="2334" y="1472"/>
                  </a:lnTo>
                  <a:lnTo>
                    <a:pt x="2351" y="1468"/>
                  </a:lnTo>
                  <a:lnTo>
                    <a:pt x="2369" y="1468"/>
                  </a:lnTo>
                  <a:lnTo>
                    <a:pt x="2386" y="1472"/>
                  </a:lnTo>
                  <a:lnTo>
                    <a:pt x="2547" y="1539"/>
                  </a:lnTo>
                  <a:lnTo>
                    <a:pt x="2573" y="1553"/>
                  </a:lnTo>
                  <a:lnTo>
                    <a:pt x="2596" y="1570"/>
                  </a:lnTo>
                  <a:lnTo>
                    <a:pt x="2615" y="1590"/>
                  </a:lnTo>
                  <a:lnTo>
                    <a:pt x="2632" y="1612"/>
                  </a:lnTo>
                  <a:lnTo>
                    <a:pt x="2645" y="1637"/>
                  </a:lnTo>
                  <a:lnTo>
                    <a:pt x="2653" y="1664"/>
                  </a:lnTo>
                  <a:lnTo>
                    <a:pt x="2657" y="1691"/>
                  </a:lnTo>
                  <a:lnTo>
                    <a:pt x="2659" y="1720"/>
                  </a:lnTo>
                  <a:lnTo>
                    <a:pt x="2654" y="1748"/>
                  </a:lnTo>
                  <a:lnTo>
                    <a:pt x="2645" y="1777"/>
                  </a:lnTo>
                  <a:lnTo>
                    <a:pt x="2572" y="1951"/>
                  </a:lnTo>
                  <a:lnTo>
                    <a:pt x="2559" y="1977"/>
                  </a:lnTo>
                  <a:lnTo>
                    <a:pt x="2543" y="2000"/>
                  </a:lnTo>
                  <a:lnTo>
                    <a:pt x="2522" y="2020"/>
                  </a:lnTo>
                  <a:lnTo>
                    <a:pt x="2499" y="2037"/>
                  </a:lnTo>
                  <a:lnTo>
                    <a:pt x="2474" y="2049"/>
                  </a:lnTo>
                  <a:lnTo>
                    <a:pt x="2447" y="2058"/>
                  </a:lnTo>
                  <a:lnTo>
                    <a:pt x="2419" y="2063"/>
                  </a:lnTo>
                  <a:lnTo>
                    <a:pt x="2391" y="2063"/>
                  </a:lnTo>
                  <a:lnTo>
                    <a:pt x="2362" y="2058"/>
                  </a:lnTo>
                  <a:lnTo>
                    <a:pt x="2335" y="2049"/>
                  </a:lnTo>
                  <a:lnTo>
                    <a:pt x="2227" y="2005"/>
                  </a:lnTo>
                  <a:lnTo>
                    <a:pt x="2187" y="2056"/>
                  </a:lnTo>
                  <a:lnTo>
                    <a:pt x="2144" y="2104"/>
                  </a:lnTo>
                  <a:lnTo>
                    <a:pt x="2099" y="2150"/>
                  </a:lnTo>
                  <a:lnTo>
                    <a:pt x="2050" y="2193"/>
                  </a:lnTo>
                  <a:lnTo>
                    <a:pt x="1999" y="2233"/>
                  </a:lnTo>
                  <a:lnTo>
                    <a:pt x="2044" y="2341"/>
                  </a:lnTo>
                  <a:lnTo>
                    <a:pt x="2053" y="2370"/>
                  </a:lnTo>
                  <a:lnTo>
                    <a:pt x="2057" y="2397"/>
                  </a:lnTo>
                  <a:lnTo>
                    <a:pt x="2057" y="2426"/>
                  </a:lnTo>
                  <a:lnTo>
                    <a:pt x="2052" y="2454"/>
                  </a:lnTo>
                  <a:lnTo>
                    <a:pt x="2044" y="2481"/>
                  </a:lnTo>
                  <a:lnTo>
                    <a:pt x="2031" y="2505"/>
                  </a:lnTo>
                  <a:lnTo>
                    <a:pt x="2015" y="2528"/>
                  </a:lnTo>
                  <a:lnTo>
                    <a:pt x="1995" y="2548"/>
                  </a:lnTo>
                  <a:lnTo>
                    <a:pt x="1972" y="2565"/>
                  </a:lnTo>
                  <a:lnTo>
                    <a:pt x="1946" y="2579"/>
                  </a:lnTo>
                  <a:lnTo>
                    <a:pt x="1772" y="2651"/>
                  </a:lnTo>
                  <a:lnTo>
                    <a:pt x="1745" y="2659"/>
                  </a:lnTo>
                  <a:lnTo>
                    <a:pt x="1717" y="2663"/>
                  </a:lnTo>
                  <a:lnTo>
                    <a:pt x="1688" y="2663"/>
                  </a:lnTo>
                  <a:lnTo>
                    <a:pt x="1661" y="2659"/>
                  </a:lnTo>
                  <a:lnTo>
                    <a:pt x="1633" y="2651"/>
                  </a:lnTo>
                  <a:lnTo>
                    <a:pt x="1607" y="2638"/>
                  </a:lnTo>
                  <a:lnTo>
                    <a:pt x="1585" y="2621"/>
                  </a:lnTo>
                  <a:lnTo>
                    <a:pt x="1565" y="2601"/>
                  </a:lnTo>
                  <a:lnTo>
                    <a:pt x="1548" y="2578"/>
                  </a:lnTo>
                  <a:lnTo>
                    <a:pt x="1534" y="2553"/>
                  </a:lnTo>
                  <a:lnTo>
                    <a:pt x="1490" y="2444"/>
                  </a:lnTo>
                  <a:lnTo>
                    <a:pt x="1410" y="2453"/>
                  </a:lnTo>
                  <a:lnTo>
                    <a:pt x="1329" y="2456"/>
                  </a:lnTo>
                  <a:lnTo>
                    <a:pt x="1249" y="2453"/>
                  </a:lnTo>
                  <a:lnTo>
                    <a:pt x="1167" y="2444"/>
                  </a:lnTo>
                  <a:lnTo>
                    <a:pt x="1123" y="2553"/>
                  </a:lnTo>
                  <a:lnTo>
                    <a:pt x="1109" y="2579"/>
                  </a:lnTo>
                  <a:lnTo>
                    <a:pt x="1093" y="2602"/>
                  </a:lnTo>
                  <a:lnTo>
                    <a:pt x="1072" y="2621"/>
                  </a:lnTo>
                  <a:lnTo>
                    <a:pt x="1050" y="2638"/>
                  </a:lnTo>
                  <a:lnTo>
                    <a:pt x="1025" y="2651"/>
                  </a:lnTo>
                  <a:lnTo>
                    <a:pt x="999" y="2659"/>
                  </a:lnTo>
                  <a:lnTo>
                    <a:pt x="971" y="2663"/>
                  </a:lnTo>
                  <a:lnTo>
                    <a:pt x="943" y="2665"/>
                  </a:lnTo>
                  <a:lnTo>
                    <a:pt x="914" y="2659"/>
                  </a:lnTo>
                  <a:lnTo>
                    <a:pt x="886" y="2651"/>
                  </a:lnTo>
                  <a:lnTo>
                    <a:pt x="712" y="2578"/>
                  </a:lnTo>
                  <a:lnTo>
                    <a:pt x="687" y="2565"/>
                  </a:lnTo>
                  <a:lnTo>
                    <a:pt x="663" y="2548"/>
                  </a:lnTo>
                  <a:lnTo>
                    <a:pt x="643" y="2528"/>
                  </a:lnTo>
                  <a:lnTo>
                    <a:pt x="626" y="2505"/>
                  </a:lnTo>
                  <a:lnTo>
                    <a:pt x="614" y="2480"/>
                  </a:lnTo>
                  <a:lnTo>
                    <a:pt x="605" y="2452"/>
                  </a:lnTo>
                  <a:lnTo>
                    <a:pt x="600" y="2425"/>
                  </a:lnTo>
                  <a:lnTo>
                    <a:pt x="600" y="2396"/>
                  </a:lnTo>
                  <a:lnTo>
                    <a:pt x="605" y="2368"/>
                  </a:lnTo>
                  <a:lnTo>
                    <a:pt x="614" y="2340"/>
                  </a:lnTo>
                  <a:lnTo>
                    <a:pt x="658" y="2232"/>
                  </a:lnTo>
                  <a:lnTo>
                    <a:pt x="607" y="2192"/>
                  </a:lnTo>
                  <a:lnTo>
                    <a:pt x="559" y="2149"/>
                  </a:lnTo>
                  <a:lnTo>
                    <a:pt x="514" y="2103"/>
                  </a:lnTo>
                  <a:lnTo>
                    <a:pt x="470" y="2055"/>
                  </a:lnTo>
                  <a:lnTo>
                    <a:pt x="430" y="2004"/>
                  </a:lnTo>
                  <a:lnTo>
                    <a:pt x="323" y="2048"/>
                  </a:lnTo>
                  <a:lnTo>
                    <a:pt x="295" y="2058"/>
                  </a:lnTo>
                  <a:lnTo>
                    <a:pt x="268" y="2062"/>
                  </a:lnTo>
                  <a:lnTo>
                    <a:pt x="239" y="2062"/>
                  </a:lnTo>
                  <a:lnTo>
                    <a:pt x="211" y="2058"/>
                  </a:lnTo>
                  <a:lnTo>
                    <a:pt x="183" y="2048"/>
                  </a:lnTo>
                  <a:lnTo>
                    <a:pt x="158" y="2036"/>
                  </a:lnTo>
                  <a:lnTo>
                    <a:pt x="135" y="2019"/>
                  </a:lnTo>
                  <a:lnTo>
                    <a:pt x="115" y="1999"/>
                  </a:lnTo>
                  <a:lnTo>
                    <a:pt x="98" y="1976"/>
                  </a:lnTo>
                  <a:lnTo>
                    <a:pt x="85" y="1950"/>
                  </a:lnTo>
                  <a:lnTo>
                    <a:pt x="14" y="1776"/>
                  </a:lnTo>
                  <a:lnTo>
                    <a:pt x="5" y="1748"/>
                  </a:lnTo>
                  <a:lnTo>
                    <a:pt x="1" y="1721"/>
                  </a:lnTo>
                  <a:lnTo>
                    <a:pt x="1" y="1692"/>
                  </a:lnTo>
                  <a:lnTo>
                    <a:pt x="5" y="1665"/>
                  </a:lnTo>
                  <a:lnTo>
                    <a:pt x="14" y="1637"/>
                  </a:lnTo>
                  <a:lnTo>
                    <a:pt x="26" y="1611"/>
                  </a:lnTo>
                  <a:lnTo>
                    <a:pt x="43" y="1589"/>
                  </a:lnTo>
                  <a:lnTo>
                    <a:pt x="63" y="1569"/>
                  </a:lnTo>
                  <a:lnTo>
                    <a:pt x="86" y="1552"/>
                  </a:lnTo>
                  <a:lnTo>
                    <a:pt x="112" y="1538"/>
                  </a:lnTo>
                  <a:lnTo>
                    <a:pt x="220" y="1494"/>
                  </a:lnTo>
                  <a:lnTo>
                    <a:pt x="211" y="1413"/>
                  </a:lnTo>
                  <a:lnTo>
                    <a:pt x="208" y="1332"/>
                  </a:lnTo>
                  <a:lnTo>
                    <a:pt x="211" y="1252"/>
                  </a:lnTo>
                  <a:lnTo>
                    <a:pt x="220" y="1170"/>
                  </a:lnTo>
                  <a:lnTo>
                    <a:pt x="112" y="1126"/>
                  </a:lnTo>
                  <a:lnTo>
                    <a:pt x="85" y="1112"/>
                  </a:lnTo>
                  <a:lnTo>
                    <a:pt x="62" y="1095"/>
                  </a:lnTo>
                  <a:lnTo>
                    <a:pt x="43" y="1075"/>
                  </a:lnTo>
                  <a:lnTo>
                    <a:pt x="26" y="1052"/>
                  </a:lnTo>
                  <a:lnTo>
                    <a:pt x="14" y="1028"/>
                  </a:lnTo>
                  <a:lnTo>
                    <a:pt x="5" y="1001"/>
                  </a:lnTo>
                  <a:lnTo>
                    <a:pt x="1" y="973"/>
                  </a:lnTo>
                  <a:lnTo>
                    <a:pt x="0" y="945"/>
                  </a:lnTo>
                  <a:lnTo>
                    <a:pt x="5" y="917"/>
                  </a:lnTo>
                  <a:lnTo>
                    <a:pt x="14" y="888"/>
                  </a:lnTo>
                  <a:lnTo>
                    <a:pt x="86" y="714"/>
                  </a:lnTo>
                  <a:lnTo>
                    <a:pt x="100" y="687"/>
                  </a:lnTo>
                  <a:lnTo>
                    <a:pt x="117" y="664"/>
                  </a:lnTo>
                  <a:lnTo>
                    <a:pt x="137" y="645"/>
                  </a:lnTo>
                  <a:lnTo>
                    <a:pt x="160" y="628"/>
                  </a:lnTo>
                  <a:lnTo>
                    <a:pt x="185" y="615"/>
                  </a:lnTo>
                  <a:lnTo>
                    <a:pt x="212" y="607"/>
                  </a:lnTo>
                  <a:lnTo>
                    <a:pt x="239" y="603"/>
                  </a:lnTo>
                  <a:lnTo>
                    <a:pt x="268" y="602"/>
                  </a:lnTo>
                  <a:lnTo>
                    <a:pt x="296" y="606"/>
                  </a:lnTo>
                  <a:lnTo>
                    <a:pt x="324" y="615"/>
                  </a:lnTo>
                  <a:lnTo>
                    <a:pt x="431" y="660"/>
                  </a:lnTo>
                  <a:lnTo>
                    <a:pt x="472" y="609"/>
                  </a:lnTo>
                  <a:lnTo>
                    <a:pt x="515" y="560"/>
                  </a:lnTo>
                  <a:lnTo>
                    <a:pt x="561" y="515"/>
                  </a:lnTo>
                  <a:lnTo>
                    <a:pt x="608" y="472"/>
                  </a:lnTo>
                  <a:lnTo>
                    <a:pt x="660" y="432"/>
                  </a:lnTo>
                  <a:lnTo>
                    <a:pt x="615" y="324"/>
                  </a:lnTo>
                  <a:lnTo>
                    <a:pt x="606" y="296"/>
                  </a:lnTo>
                  <a:lnTo>
                    <a:pt x="602" y="268"/>
                  </a:lnTo>
                  <a:lnTo>
                    <a:pt x="602" y="240"/>
                  </a:lnTo>
                  <a:lnTo>
                    <a:pt x="606" y="212"/>
                  </a:lnTo>
                  <a:lnTo>
                    <a:pt x="615" y="184"/>
                  </a:lnTo>
                  <a:lnTo>
                    <a:pt x="629" y="159"/>
                  </a:lnTo>
                  <a:lnTo>
                    <a:pt x="645" y="136"/>
                  </a:lnTo>
                  <a:lnTo>
                    <a:pt x="665" y="116"/>
                  </a:lnTo>
                  <a:lnTo>
                    <a:pt x="689" y="99"/>
                  </a:lnTo>
                  <a:lnTo>
                    <a:pt x="714" y="86"/>
                  </a:lnTo>
                  <a:lnTo>
                    <a:pt x="887" y="14"/>
                  </a:lnTo>
                  <a:lnTo>
                    <a:pt x="910" y="7"/>
                  </a:lnTo>
                  <a:lnTo>
                    <a:pt x="933" y="1"/>
                  </a:lnTo>
                  <a:lnTo>
                    <a:pt x="95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9" name="Freeform 251">
              <a:extLst>
                <a:ext uri="{FF2B5EF4-FFF2-40B4-BE49-F238E27FC236}">
                  <a16:creationId xmlns:a16="http://schemas.microsoft.com/office/drawing/2014/main" id="{B4470733-2E9D-D765-8D2F-B1805C8D0D86}"/>
                </a:ext>
              </a:extLst>
            </p:cNvPr>
            <p:cNvSpPr/>
            <p:nvPr/>
          </p:nvSpPr>
          <p:spPr bwMode="auto">
            <a:xfrm>
              <a:off x="3532188" y="3709988"/>
              <a:ext cx="180975" cy="180975"/>
            </a:xfrm>
            <a:custGeom>
              <a:avLst/>
              <a:gdLst>
                <a:gd name="T0" fmla="*/ 568 w 1141"/>
                <a:gd name="T1" fmla="*/ 0 h 1143"/>
                <a:gd name="T2" fmla="*/ 602 w 1141"/>
                <a:gd name="T3" fmla="*/ 10 h 1143"/>
                <a:gd name="T4" fmla="*/ 628 w 1141"/>
                <a:gd name="T5" fmla="*/ 34 h 1143"/>
                <a:gd name="T6" fmla="*/ 637 w 1141"/>
                <a:gd name="T7" fmla="*/ 70 h 1143"/>
                <a:gd name="T8" fmla="*/ 629 w 1141"/>
                <a:gd name="T9" fmla="*/ 105 h 1143"/>
                <a:gd name="T10" fmla="*/ 603 w 1141"/>
                <a:gd name="T11" fmla="*/ 131 h 1143"/>
                <a:gd name="T12" fmla="*/ 569 w 1141"/>
                <a:gd name="T13" fmla="*/ 141 h 1143"/>
                <a:gd name="T14" fmla="*/ 470 w 1141"/>
                <a:gd name="T15" fmla="*/ 152 h 1143"/>
                <a:gd name="T16" fmla="*/ 380 w 1141"/>
                <a:gd name="T17" fmla="*/ 186 h 1143"/>
                <a:gd name="T18" fmla="*/ 300 w 1141"/>
                <a:gd name="T19" fmla="*/ 238 h 1143"/>
                <a:gd name="T20" fmla="*/ 233 w 1141"/>
                <a:gd name="T21" fmla="*/ 305 h 1143"/>
                <a:gd name="T22" fmla="*/ 184 w 1141"/>
                <a:gd name="T23" fmla="*/ 385 h 1143"/>
                <a:gd name="T24" fmla="*/ 152 w 1141"/>
                <a:gd name="T25" fmla="*/ 476 h 1143"/>
                <a:gd name="T26" fmla="*/ 141 w 1141"/>
                <a:gd name="T27" fmla="*/ 575 h 1143"/>
                <a:gd name="T28" fmla="*/ 154 w 1141"/>
                <a:gd name="T29" fmla="*/ 681 h 1143"/>
                <a:gd name="T30" fmla="*/ 192 w 1141"/>
                <a:gd name="T31" fmla="*/ 776 h 1143"/>
                <a:gd name="T32" fmla="*/ 250 w 1141"/>
                <a:gd name="T33" fmla="*/ 859 h 1143"/>
                <a:gd name="T34" fmla="*/ 326 w 1141"/>
                <a:gd name="T35" fmla="*/ 926 h 1143"/>
                <a:gd name="T36" fmla="*/ 417 w 1141"/>
                <a:gd name="T37" fmla="*/ 975 h 1143"/>
                <a:gd name="T38" fmla="*/ 517 w 1141"/>
                <a:gd name="T39" fmla="*/ 1000 h 1143"/>
                <a:gd name="T40" fmla="*/ 574 w 1141"/>
                <a:gd name="T41" fmla="*/ 1003 h 1143"/>
                <a:gd name="T42" fmla="*/ 670 w 1141"/>
                <a:gd name="T43" fmla="*/ 992 h 1143"/>
                <a:gd name="T44" fmla="*/ 760 w 1141"/>
                <a:gd name="T45" fmla="*/ 960 h 1143"/>
                <a:gd name="T46" fmla="*/ 841 w 1141"/>
                <a:gd name="T47" fmla="*/ 908 h 1143"/>
                <a:gd name="T48" fmla="*/ 909 w 1141"/>
                <a:gd name="T49" fmla="*/ 837 h 1143"/>
                <a:gd name="T50" fmla="*/ 960 w 1141"/>
                <a:gd name="T51" fmla="*/ 756 h 1143"/>
                <a:gd name="T52" fmla="*/ 990 w 1141"/>
                <a:gd name="T53" fmla="*/ 665 h 1143"/>
                <a:gd name="T54" fmla="*/ 1001 w 1141"/>
                <a:gd name="T55" fmla="*/ 569 h 1143"/>
                <a:gd name="T56" fmla="*/ 1011 w 1141"/>
                <a:gd name="T57" fmla="*/ 533 h 1143"/>
                <a:gd name="T58" fmla="*/ 1035 w 1141"/>
                <a:gd name="T59" fmla="*/ 507 h 1143"/>
                <a:gd name="T60" fmla="*/ 1071 w 1141"/>
                <a:gd name="T61" fmla="*/ 498 h 1143"/>
                <a:gd name="T62" fmla="*/ 1090 w 1141"/>
                <a:gd name="T63" fmla="*/ 500 h 1143"/>
                <a:gd name="T64" fmla="*/ 1120 w 1141"/>
                <a:gd name="T65" fmla="*/ 518 h 1143"/>
                <a:gd name="T66" fmla="*/ 1139 w 1141"/>
                <a:gd name="T67" fmla="*/ 549 h 1143"/>
                <a:gd name="T68" fmla="*/ 1139 w 1141"/>
                <a:gd name="T69" fmla="*/ 624 h 1143"/>
                <a:gd name="T70" fmla="*/ 1118 w 1141"/>
                <a:gd name="T71" fmla="*/ 734 h 1143"/>
                <a:gd name="T72" fmla="*/ 1076 w 1141"/>
                <a:gd name="T73" fmla="*/ 837 h 1143"/>
                <a:gd name="T74" fmla="*/ 1015 w 1141"/>
                <a:gd name="T75" fmla="*/ 930 h 1143"/>
                <a:gd name="T76" fmla="*/ 936 w 1141"/>
                <a:gd name="T77" fmla="*/ 1011 h 1143"/>
                <a:gd name="T78" fmla="*/ 843 w 1141"/>
                <a:gd name="T79" fmla="*/ 1074 h 1143"/>
                <a:gd name="T80" fmla="*/ 741 w 1141"/>
                <a:gd name="T81" fmla="*/ 1117 h 1143"/>
                <a:gd name="T82" fmla="*/ 631 w 1141"/>
                <a:gd name="T83" fmla="*/ 1139 h 1143"/>
                <a:gd name="T84" fmla="*/ 571 w 1141"/>
                <a:gd name="T85" fmla="*/ 1143 h 1143"/>
                <a:gd name="T86" fmla="*/ 448 w 1141"/>
                <a:gd name="T87" fmla="*/ 1130 h 1143"/>
                <a:gd name="T88" fmla="*/ 337 w 1141"/>
                <a:gd name="T89" fmla="*/ 1093 h 1143"/>
                <a:gd name="T90" fmla="*/ 235 w 1141"/>
                <a:gd name="T91" fmla="*/ 1034 h 1143"/>
                <a:gd name="T92" fmla="*/ 149 w 1141"/>
                <a:gd name="T93" fmla="*/ 956 h 1143"/>
                <a:gd name="T94" fmla="*/ 79 w 1141"/>
                <a:gd name="T95" fmla="*/ 863 h 1143"/>
                <a:gd name="T96" fmla="*/ 30 w 1141"/>
                <a:gd name="T97" fmla="*/ 755 h 1143"/>
                <a:gd name="T98" fmla="*/ 3 w 1141"/>
                <a:gd name="T99" fmla="*/ 637 h 1143"/>
                <a:gd name="T100" fmla="*/ 2 w 1141"/>
                <a:gd name="T101" fmla="*/ 517 h 1143"/>
                <a:gd name="T102" fmla="*/ 25 w 1141"/>
                <a:gd name="T103" fmla="*/ 406 h 1143"/>
                <a:gd name="T104" fmla="*/ 67 w 1141"/>
                <a:gd name="T105" fmla="*/ 302 h 1143"/>
                <a:gd name="T106" fmla="*/ 128 w 1141"/>
                <a:gd name="T107" fmla="*/ 212 h 1143"/>
                <a:gd name="T108" fmla="*/ 205 w 1141"/>
                <a:gd name="T109" fmla="*/ 133 h 1143"/>
                <a:gd name="T110" fmla="*/ 296 w 1141"/>
                <a:gd name="T111" fmla="*/ 71 h 1143"/>
                <a:gd name="T112" fmla="*/ 397 w 1141"/>
                <a:gd name="T113" fmla="*/ 27 h 1143"/>
                <a:gd name="T114" fmla="*/ 509 w 1141"/>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1" h="1143">
                  <a:moveTo>
                    <a:pt x="567" y="0"/>
                  </a:moveTo>
                  <a:lnTo>
                    <a:pt x="568" y="0"/>
                  </a:lnTo>
                  <a:lnTo>
                    <a:pt x="586" y="2"/>
                  </a:lnTo>
                  <a:lnTo>
                    <a:pt x="602" y="10"/>
                  </a:lnTo>
                  <a:lnTo>
                    <a:pt x="617" y="20"/>
                  </a:lnTo>
                  <a:lnTo>
                    <a:pt x="628" y="34"/>
                  </a:lnTo>
                  <a:lnTo>
                    <a:pt x="635" y="51"/>
                  </a:lnTo>
                  <a:lnTo>
                    <a:pt x="637" y="70"/>
                  </a:lnTo>
                  <a:lnTo>
                    <a:pt x="635" y="88"/>
                  </a:lnTo>
                  <a:lnTo>
                    <a:pt x="629" y="105"/>
                  </a:lnTo>
                  <a:lnTo>
                    <a:pt x="618" y="120"/>
                  </a:lnTo>
                  <a:lnTo>
                    <a:pt x="603" y="131"/>
                  </a:lnTo>
                  <a:lnTo>
                    <a:pt x="587" y="138"/>
                  </a:lnTo>
                  <a:lnTo>
                    <a:pt x="569" y="141"/>
                  </a:lnTo>
                  <a:lnTo>
                    <a:pt x="518" y="144"/>
                  </a:lnTo>
                  <a:lnTo>
                    <a:pt x="470" y="152"/>
                  </a:lnTo>
                  <a:lnTo>
                    <a:pt x="423" y="167"/>
                  </a:lnTo>
                  <a:lnTo>
                    <a:pt x="380" y="186"/>
                  </a:lnTo>
                  <a:lnTo>
                    <a:pt x="338" y="209"/>
                  </a:lnTo>
                  <a:lnTo>
                    <a:pt x="300" y="238"/>
                  </a:lnTo>
                  <a:lnTo>
                    <a:pt x="265" y="270"/>
                  </a:lnTo>
                  <a:lnTo>
                    <a:pt x="233" y="305"/>
                  </a:lnTo>
                  <a:lnTo>
                    <a:pt x="207" y="344"/>
                  </a:lnTo>
                  <a:lnTo>
                    <a:pt x="184" y="385"/>
                  </a:lnTo>
                  <a:lnTo>
                    <a:pt x="165" y="429"/>
                  </a:lnTo>
                  <a:lnTo>
                    <a:pt x="152" y="476"/>
                  </a:lnTo>
                  <a:lnTo>
                    <a:pt x="144" y="524"/>
                  </a:lnTo>
                  <a:lnTo>
                    <a:pt x="141" y="575"/>
                  </a:lnTo>
                  <a:lnTo>
                    <a:pt x="145" y="629"/>
                  </a:lnTo>
                  <a:lnTo>
                    <a:pt x="154" y="681"/>
                  </a:lnTo>
                  <a:lnTo>
                    <a:pt x="171" y="729"/>
                  </a:lnTo>
                  <a:lnTo>
                    <a:pt x="192" y="776"/>
                  </a:lnTo>
                  <a:lnTo>
                    <a:pt x="220" y="819"/>
                  </a:lnTo>
                  <a:lnTo>
                    <a:pt x="250" y="859"/>
                  </a:lnTo>
                  <a:lnTo>
                    <a:pt x="286" y="895"/>
                  </a:lnTo>
                  <a:lnTo>
                    <a:pt x="326" y="926"/>
                  </a:lnTo>
                  <a:lnTo>
                    <a:pt x="369" y="952"/>
                  </a:lnTo>
                  <a:lnTo>
                    <a:pt x="417" y="975"/>
                  </a:lnTo>
                  <a:lnTo>
                    <a:pt x="465" y="990"/>
                  </a:lnTo>
                  <a:lnTo>
                    <a:pt x="517" y="1000"/>
                  </a:lnTo>
                  <a:lnTo>
                    <a:pt x="571" y="1003"/>
                  </a:lnTo>
                  <a:lnTo>
                    <a:pt x="574" y="1003"/>
                  </a:lnTo>
                  <a:lnTo>
                    <a:pt x="622" y="1000"/>
                  </a:lnTo>
                  <a:lnTo>
                    <a:pt x="670" y="992"/>
                  </a:lnTo>
                  <a:lnTo>
                    <a:pt x="716" y="978"/>
                  </a:lnTo>
                  <a:lnTo>
                    <a:pt x="760" y="960"/>
                  </a:lnTo>
                  <a:lnTo>
                    <a:pt x="802" y="936"/>
                  </a:lnTo>
                  <a:lnTo>
                    <a:pt x="841" y="908"/>
                  </a:lnTo>
                  <a:lnTo>
                    <a:pt x="877" y="874"/>
                  </a:lnTo>
                  <a:lnTo>
                    <a:pt x="909" y="837"/>
                  </a:lnTo>
                  <a:lnTo>
                    <a:pt x="937" y="798"/>
                  </a:lnTo>
                  <a:lnTo>
                    <a:pt x="960" y="756"/>
                  </a:lnTo>
                  <a:lnTo>
                    <a:pt x="978" y="711"/>
                  </a:lnTo>
                  <a:lnTo>
                    <a:pt x="990" y="665"/>
                  </a:lnTo>
                  <a:lnTo>
                    <a:pt x="999" y="617"/>
                  </a:lnTo>
                  <a:lnTo>
                    <a:pt x="1001" y="569"/>
                  </a:lnTo>
                  <a:lnTo>
                    <a:pt x="1003" y="550"/>
                  </a:lnTo>
                  <a:lnTo>
                    <a:pt x="1011" y="533"/>
                  </a:lnTo>
                  <a:lnTo>
                    <a:pt x="1021" y="518"/>
                  </a:lnTo>
                  <a:lnTo>
                    <a:pt x="1035" y="507"/>
                  </a:lnTo>
                  <a:lnTo>
                    <a:pt x="1052" y="500"/>
                  </a:lnTo>
                  <a:lnTo>
                    <a:pt x="1071" y="498"/>
                  </a:lnTo>
                  <a:lnTo>
                    <a:pt x="1071" y="498"/>
                  </a:lnTo>
                  <a:lnTo>
                    <a:pt x="1090" y="500"/>
                  </a:lnTo>
                  <a:lnTo>
                    <a:pt x="1106" y="507"/>
                  </a:lnTo>
                  <a:lnTo>
                    <a:pt x="1120" y="518"/>
                  </a:lnTo>
                  <a:lnTo>
                    <a:pt x="1132" y="532"/>
                  </a:lnTo>
                  <a:lnTo>
                    <a:pt x="1139" y="549"/>
                  </a:lnTo>
                  <a:lnTo>
                    <a:pt x="1141" y="567"/>
                  </a:lnTo>
                  <a:lnTo>
                    <a:pt x="1139" y="624"/>
                  </a:lnTo>
                  <a:lnTo>
                    <a:pt x="1131" y="680"/>
                  </a:lnTo>
                  <a:lnTo>
                    <a:pt x="1118" y="734"/>
                  </a:lnTo>
                  <a:lnTo>
                    <a:pt x="1099" y="786"/>
                  </a:lnTo>
                  <a:lnTo>
                    <a:pt x="1076" y="837"/>
                  </a:lnTo>
                  <a:lnTo>
                    <a:pt x="1047" y="885"/>
                  </a:lnTo>
                  <a:lnTo>
                    <a:pt x="1015" y="930"/>
                  </a:lnTo>
                  <a:lnTo>
                    <a:pt x="977" y="972"/>
                  </a:lnTo>
                  <a:lnTo>
                    <a:pt x="936" y="1011"/>
                  </a:lnTo>
                  <a:lnTo>
                    <a:pt x="890" y="1044"/>
                  </a:lnTo>
                  <a:lnTo>
                    <a:pt x="843" y="1074"/>
                  </a:lnTo>
                  <a:lnTo>
                    <a:pt x="792" y="1098"/>
                  </a:lnTo>
                  <a:lnTo>
                    <a:pt x="741" y="1117"/>
                  </a:lnTo>
                  <a:lnTo>
                    <a:pt x="687" y="1131"/>
                  </a:lnTo>
                  <a:lnTo>
                    <a:pt x="631" y="1139"/>
                  </a:lnTo>
                  <a:lnTo>
                    <a:pt x="575" y="1143"/>
                  </a:lnTo>
                  <a:lnTo>
                    <a:pt x="571" y="1143"/>
                  </a:lnTo>
                  <a:lnTo>
                    <a:pt x="509" y="1139"/>
                  </a:lnTo>
                  <a:lnTo>
                    <a:pt x="448" y="1130"/>
                  </a:lnTo>
                  <a:lnTo>
                    <a:pt x="392" y="1114"/>
                  </a:lnTo>
                  <a:lnTo>
                    <a:pt x="337" y="1093"/>
                  </a:lnTo>
                  <a:lnTo>
                    <a:pt x="284" y="1065"/>
                  </a:lnTo>
                  <a:lnTo>
                    <a:pt x="235" y="1034"/>
                  </a:lnTo>
                  <a:lnTo>
                    <a:pt x="190" y="997"/>
                  </a:lnTo>
                  <a:lnTo>
                    <a:pt x="149" y="956"/>
                  </a:lnTo>
                  <a:lnTo>
                    <a:pt x="112" y="911"/>
                  </a:lnTo>
                  <a:lnTo>
                    <a:pt x="79" y="863"/>
                  </a:lnTo>
                  <a:lnTo>
                    <a:pt x="52" y="810"/>
                  </a:lnTo>
                  <a:lnTo>
                    <a:pt x="30" y="755"/>
                  </a:lnTo>
                  <a:lnTo>
                    <a:pt x="14" y="698"/>
                  </a:lnTo>
                  <a:lnTo>
                    <a:pt x="3" y="637"/>
                  </a:lnTo>
                  <a:lnTo>
                    <a:pt x="0" y="575"/>
                  </a:lnTo>
                  <a:lnTo>
                    <a:pt x="2" y="517"/>
                  </a:lnTo>
                  <a:lnTo>
                    <a:pt x="11" y="461"/>
                  </a:lnTo>
                  <a:lnTo>
                    <a:pt x="25" y="406"/>
                  </a:lnTo>
                  <a:lnTo>
                    <a:pt x="44" y="353"/>
                  </a:lnTo>
                  <a:lnTo>
                    <a:pt x="67" y="302"/>
                  </a:lnTo>
                  <a:lnTo>
                    <a:pt x="95" y="256"/>
                  </a:lnTo>
                  <a:lnTo>
                    <a:pt x="128" y="212"/>
                  </a:lnTo>
                  <a:lnTo>
                    <a:pt x="165" y="170"/>
                  </a:lnTo>
                  <a:lnTo>
                    <a:pt x="205" y="133"/>
                  </a:lnTo>
                  <a:lnTo>
                    <a:pt x="248" y="100"/>
                  </a:lnTo>
                  <a:lnTo>
                    <a:pt x="296" y="71"/>
                  </a:lnTo>
                  <a:lnTo>
                    <a:pt x="345" y="47"/>
                  </a:lnTo>
                  <a:lnTo>
                    <a:pt x="397" y="27"/>
                  </a:lnTo>
                  <a:lnTo>
                    <a:pt x="452" y="12"/>
                  </a:lnTo>
                  <a:lnTo>
                    <a:pt x="509" y="3"/>
                  </a:lnTo>
                  <a:lnTo>
                    <a:pt x="567"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0" name="Freeform 252">
              <a:extLst>
                <a:ext uri="{FF2B5EF4-FFF2-40B4-BE49-F238E27FC236}">
                  <a16:creationId xmlns:a16="http://schemas.microsoft.com/office/drawing/2014/main" id="{70FFA3AF-498D-FF3F-DA13-B395F0EDBDC8}"/>
                </a:ext>
              </a:extLst>
            </p:cNvPr>
            <p:cNvSpPr>
              <a:spLocks noEditPoints="1"/>
            </p:cNvSpPr>
            <p:nvPr/>
          </p:nvSpPr>
          <p:spPr bwMode="auto">
            <a:xfrm>
              <a:off x="3636963" y="3463925"/>
              <a:ext cx="325438" cy="327025"/>
            </a:xfrm>
            <a:custGeom>
              <a:avLst/>
              <a:gdLst>
                <a:gd name="T0" fmla="*/ 946 w 2054"/>
                <a:gd name="T1" fmla="*/ 277 h 2059"/>
                <a:gd name="T2" fmla="*/ 785 w 2054"/>
                <a:gd name="T3" fmla="*/ 375 h 2059"/>
                <a:gd name="T4" fmla="*/ 568 w 2054"/>
                <a:gd name="T5" fmla="*/ 453 h 2059"/>
                <a:gd name="T6" fmla="*/ 451 w 2054"/>
                <a:gd name="T7" fmla="*/ 350 h 2059"/>
                <a:gd name="T8" fmla="*/ 349 w 2054"/>
                <a:gd name="T9" fmla="*/ 461 h 2059"/>
                <a:gd name="T10" fmla="*/ 449 w 2054"/>
                <a:gd name="T11" fmla="*/ 642 h 2059"/>
                <a:gd name="T12" fmla="*/ 327 w 2054"/>
                <a:gd name="T13" fmla="*/ 926 h 2059"/>
                <a:gd name="T14" fmla="*/ 142 w 2054"/>
                <a:gd name="T15" fmla="*/ 952 h 2059"/>
                <a:gd name="T16" fmla="*/ 147 w 2054"/>
                <a:gd name="T17" fmla="*/ 1108 h 2059"/>
                <a:gd name="T18" fmla="*/ 345 w 2054"/>
                <a:gd name="T19" fmla="*/ 1165 h 2059"/>
                <a:gd name="T20" fmla="*/ 460 w 2054"/>
                <a:gd name="T21" fmla="*/ 1451 h 2059"/>
                <a:gd name="T22" fmla="*/ 347 w 2054"/>
                <a:gd name="T23" fmla="*/ 1600 h 2059"/>
                <a:gd name="T24" fmla="*/ 455 w 2054"/>
                <a:gd name="T25" fmla="*/ 1708 h 2059"/>
                <a:gd name="T26" fmla="*/ 604 w 2054"/>
                <a:gd name="T27" fmla="*/ 1595 h 2059"/>
                <a:gd name="T28" fmla="*/ 889 w 2054"/>
                <a:gd name="T29" fmla="*/ 1711 h 2059"/>
                <a:gd name="T30" fmla="*/ 947 w 2054"/>
                <a:gd name="T31" fmla="*/ 1909 h 2059"/>
                <a:gd name="T32" fmla="*/ 1101 w 2054"/>
                <a:gd name="T33" fmla="*/ 1914 h 2059"/>
                <a:gd name="T34" fmla="*/ 1129 w 2054"/>
                <a:gd name="T35" fmla="*/ 1728 h 2059"/>
                <a:gd name="T36" fmla="*/ 1411 w 2054"/>
                <a:gd name="T37" fmla="*/ 1607 h 2059"/>
                <a:gd name="T38" fmla="*/ 1592 w 2054"/>
                <a:gd name="T39" fmla="*/ 1708 h 2059"/>
                <a:gd name="T40" fmla="*/ 1702 w 2054"/>
                <a:gd name="T41" fmla="*/ 1607 h 2059"/>
                <a:gd name="T42" fmla="*/ 1594 w 2054"/>
                <a:gd name="T43" fmla="*/ 1471 h 2059"/>
                <a:gd name="T44" fmla="*/ 1694 w 2054"/>
                <a:gd name="T45" fmla="*/ 1220 h 2059"/>
                <a:gd name="T46" fmla="*/ 1902 w 2054"/>
                <a:gd name="T47" fmla="*/ 1110 h 2059"/>
                <a:gd name="T48" fmla="*/ 1912 w 2054"/>
                <a:gd name="T49" fmla="*/ 958 h 2059"/>
                <a:gd name="T50" fmla="*/ 1739 w 2054"/>
                <a:gd name="T51" fmla="*/ 939 h 2059"/>
                <a:gd name="T52" fmla="*/ 1633 w 2054"/>
                <a:gd name="T53" fmla="*/ 689 h 2059"/>
                <a:gd name="T54" fmla="*/ 1700 w 2054"/>
                <a:gd name="T55" fmla="*/ 465 h 2059"/>
                <a:gd name="T56" fmla="*/ 1601 w 2054"/>
                <a:gd name="T57" fmla="*/ 351 h 2059"/>
                <a:gd name="T58" fmla="*/ 1485 w 2054"/>
                <a:gd name="T59" fmla="*/ 454 h 2059"/>
                <a:gd name="T60" fmla="*/ 1267 w 2054"/>
                <a:gd name="T61" fmla="*/ 376 h 2059"/>
                <a:gd name="T62" fmla="*/ 1106 w 2054"/>
                <a:gd name="T63" fmla="*/ 278 h 2059"/>
                <a:gd name="T64" fmla="*/ 958 w 2054"/>
                <a:gd name="T65" fmla="*/ 141 h 2059"/>
                <a:gd name="T66" fmla="*/ 1220 w 2054"/>
                <a:gd name="T67" fmla="*/ 68 h 2059"/>
                <a:gd name="T68" fmla="*/ 1394 w 2054"/>
                <a:gd name="T69" fmla="*/ 278 h 2059"/>
                <a:gd name="T70" fmla="*/ 1597 w 2054"/>
                <a:gd name="T71" fmla="*/ 209 h 2059"/>
                <a:gd name="T72" fmla="*/ 1831 w 2054"/>
                <a:gd name="T73" fmla="*/ 394 h 2059"/>
                <a:gd name="T74" fmla="*/ 1800 w 2054"/>
                <a:gd name="T75" fmla="*/ 565 h 2059"/>
                <a:gd name="T76" fmla="*/ 1932 w 2054"/>
                <a:gd name="T77" fmla="*/ 812 h 2059"/>
                <a:gd name="T78" fmla="*/ 2054 w 2054"/>
                <a:gd name="T79" fmla="*/ 961 h 2059"/>
                <a:gd name="T80" fmla="*/ 1961 w 2054"/>
                <a:gd name="T81" fmla="*/ 1238 h 2059"/>
                <a:gd name="T82" fmla="*/ 1751 w 2054"/>
                <a:gd name="T83" fmla="*/ 1445 h 2059"/>
                <a:gd name="T84" fmla="*/ 1839 w 2054"/>
                <a:gd name="T85" fmla="*/ 1640 h 2059"/>
                <a:gd name="T86" fmla="*/ 1644 w 2054"/>
                <a:gd name="T87" fmla="*/ 1842 h 2059"/>
                <a:gd name="T88" fmla="*/ 1441 w 2054"/>
                <a:gd name="T89" fmla="*/ 1756 h 2059"/>
                <a:gd name="T90" fmla="*/ 1235 w 2054"/>
                <a:gd name="T91" fmla="*/ 1966 h 2059"/>
                <a:gd name="T92" fmla="*/ 958 w 2054"/>
                <a:gd name="T93" fmla="*/ 2059 h 2059"/>
                <a:gd name="T94" fmla="*/ 810 w 2054"/>
                <a:gd name="T95" fmla="*/ 1937 h 2059"/>
                <a:gd name="T96" fmla="*/ 563 w 2054"/>
                <a:gd name="T97" fmla="*/ 1805 h 2059"/>
                <a:gd name="T98" fmla="*/ 398 w 2054"/>
                <a:gd name="T99" fmla="*/ 1838 h 2059"/>
                <a:gd name="T100" fmla="*/ 210 w 2054"/>
                <a:gd name="T101" fmla="*/ 1626 h 2059"/>
                <a:gd name="T102" fmla="*/ 278 w 2054"/>
                <a:gd name="T103" fmla="*/ 1398 h 2059"/>
                <a:gd name="T104" fmla="*/ 67 w 2054"/>
                <a:gd name="T105" fmla="*/ 1224 h 2059"/>
                <a:gd name="T106" fmla="*/ 2 w 2054"/>
                <a:gd name="T107" fmla="*/ 930 h 2059"/>
                <a:gd name="T108" fmla="*/ 151 w 2054"/>
                <a:gd name="T109" fmla="*/ 809 h 2059"/>
                <a:gd name="T110" fmla="*/ 237 w 2054"/>
                <a:gd name="T111" fmla="*/ 547 h 2059"/>
                <a:gd name="T112" fmla="*/ 233 w 2054"/>
                <a:gd name="T113" fmla="*/ 373 h 2059"/>
                <a:gd name="T114" fmla="*/ 456 w 2054"/>
                <a:gd name="T115" fmla="*/ 209 h 2059"/>
                <a:gd name="T116" fmla="*/ 707 w 2054"/>
                <a:gd name="T117" fmla="*/ 257 h 2059"/>
                <a:gd name="T118" fmla="*/ 851 w 2054"/>
                <a:gd name="T119" fmla="*/ 45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4" h="2059">
                  <a:moveTo>
                    <a:pt x="958" y="141"/>
                  </a:moveTo>
                  <a:lnTo>
                    <a:pt x="954" y="142"/>
                  </a:lnTo>
                  <a:lnTo>
                    <a:pt x="951" y="143"/>
                  </a:lnTo>
                  <a:lnTo>
                    <a:pt x="948" y="146"/>
                  </a:lnTo>
                  <a:lnTo>
                    <a:pt x="947" y="149"/>
                  </a:lnTo>
                  <a:lnTo>
                    <a:pt x="946" y="152"/>
                  </a:lnTo>
                  <a:lnTo>
                    <a:pt x="946" y="277"/>
                  </a:lnTo>
                  <a:lnTo>
                    <a:pt x="943" y="296"/>
                  </a:lnTo>
                  <a:lnTo>
                    <a:pt x="936" y="313"/>
                  </a:lnTo>
                  <a:lnTo>
                    <a:pt x="924" y="328"/>
                  </a:lnTo>
                  <a:lnTo>
                    <a:pt x="908" y="339"/>
                  </a:lnTo>
                  <a:lnTo>
                    <a:pt x="889" y="346"/>
                  </a:lnTo>
                  <a:lnTo>
                    <a:pt x="837" y="358"/>
                  </a:lnTo>
                  <a:lnTo>
                    <a:pt x="785" y="375"/>
                  </a:lnTo>
                  <a:lnTo>
                    <a:pt x="735" y="395"/>
                  </a:lnTo>
                  <a:lnTo>
                    <a:pt x="687" y="421"/>
                  </a:lnTo>
                  <a:lnTo>
                    <a:pt x="640" y="449"/>
                  </a:lnTo>
                  <a:lnTo>
                    <a:pt x="623" y="458"/>
                  </a:lnTo>
                  <a:lnTo>
                    <a:pt x="604" y="461"/>
                  </a:lnTo>
                  <a:lnTo>
                    <a:pt x="585" y="459"/>
                  </a:lnTo>
                  <a:lnTo>
                    <a:pt x="568" y="453"/>
                  </a:lnTo>
                  <a:lnTo>
                    <a:pt x="552" y="441"/>
                  </a:lnTo>
                  <a:lnTo>
                    <a:pt x="463" y="352"/>
                  </a:lnTo>
                  <a:lnTo>
                    <a:pt x="460" y="350"/>
                  </a:lnTo>
                  <a:lnTo>
                    <a:pt x="458" y="349"/>
                  </a:lnTo>
                  <a:lnTo>
                    <a:pt x="455" y="348"/>
                  </a:lnTo>
                  <a:lnTo>
                    <a:pt x="453" y="349"/>
                  </a:lnTo>
                  <a:lnTo>
                    <a:pt x="451" y="350"/>
                  </a:lnTo>
                  <a:lnTo>
                    <a:pt x="447" y="352"/>
                  </a:lnTo>
                  <a:lnTo>
                    <a:pt x="352" y="448"/>
                  </a:lnTo>
                  <a:lnTo>
                    <a:pt x="349" y="451"/>
                  </a:lnTo>
                  <a:lnTo>
                    <a:pt x="348" y="454"/>
                  </a:lnTo>
                  <a:lnTo>
                    <a:pt x="347" y="457"/>
                  </a:lnTo>
                  <a:lnTo>
                    <a:pt x="348" y="459"/>
                  </a:lnTo>
                  <a:lnTo>
                    <a:pt x="349" y="461"/>
                  </a:lnTo>
                  <a:lnTo>
                    <a:pt x="352" y="464"/>
                  </a:lnTo>
                  <a:lnTo>
                    <a:pt x="440" y="553"/>
                  </a:lnTo>
                  <a:lnTo>
                    <a:pt x="452" y="569"/>
                  </a:lnTo>
                  <a:lnTo>
                    <a:pt x="458" y="587"/>
                  </a:lnTo>
                  <a:lnTo>
                    <a:pt x="460" y="605"/>
                  </a:lnTo>
                  <a:lnTo>
                    <a:pt x="457" y="624"/>
                  </a:lnTo>
                  <a:lnTo>
                    <a:pt x="449" y="642"/>
                  </a:lnTo>
                  <a:lnTo>
                    <a:pt x="420" y="688"/>
                  </a:lnTo>
                  <a:lnTo>
                    <a:pt x="395" y="737"/>
                  </a:lnTo>
                  <a:lnTo>
                    <a:pt x="375" y="786"/>
                  </a:lnTo>
                  <a:lnTo>
                    <a:pt x="358" y="838"/>
                  </a:lnTo>
                  <a:lnTo>
                    <a:pt x="345" y="891"/>
                  </a:lnTo>
                  <a:lnTo>
                    <a:pt x="339" y="910"/>
                  </a:lnTo>
                  <a:lnTo>
                    <a:pt x="327" y="926"/>
                  </a:lnTo>
                  <a:lnTo>
                    <a:pt x="313" y="938"/>
                  </a:lnTo>
                  <a:lnTo>
                    <a:pt x="296" y="946"/>
                  </a:lnTo>
                  <a:lnTo>
                    <a:pt x="277" y="948"/>
                  </a:lnTo>
                  <a:lnTo>
                    <a:pt x="151" y="948"/>
                  </a:lnTo>
                  <a:lnTo>
                    <a:pt x="147" y="949"/>
                  </a:lnTo>
                  <a:lnTo>
                    <a:pt x="144" y="950"/>
                  </a:lnTo>
                  <a:lnTo>
                    <a:pt x="142" y="952"/>
                  </a:lnTo>
                  <a:lnTo>
                    <a:pt x="140" y="956"/>
                  </a:lnTo>
                  <a:lnTo>
                    <a:pt x="140" y="960"/>
                  </a:lnTo>
                  <a:lnTo>
                    <a:pt x="140" y="1096"/>
                  </a:lnTo>
                  <a:lnTo>
                    <a:pt x="140" y="1100"/>
                  </a:lnTo>
                  <a:lnTo>
                    <a:pt x="142" y="1104"/>
                  </a:lnTo>
                  <a:lnTo>
                    <a:pt x="144" y="1106"/>
                  </a:lnTo>
                  <a:lnTo>
                    <a:pt x="147" y="1108"/>
                  </a:lnTo>
                  <a:lnTo>
                    <a:pt x="151" y="1108"/>
                  </a:lnTo>
                  <a:lnTo>
                    <a:pt x="277" y="1108"/>
                  </a:lnTo>
                  <a:lnTo>
                    <a:pt x="296" y="1111"/>
                  </a:lnTo>
                  <a:lnTo>
                    <a:pt x="313" y="1118"/>
                  </a:lnTo>
                  <a:lnTo>
                    <a:pt x="327" y="1131"/>
                  </a:lnTo>
                  <a:lnTo>
                    <a:pt x="339" y="1147"/>
                  </a:lnTo>
                  <a:lnTo>
                    <a:pt x="345" y="1165"/>
                  </a:lnTo>
                  <a:lnTo>
                    <a:pt x="358" y="1218"/>
                  </a:lnTo>
                  <a:lnTo>
                    <a:pt x="375" y="1269"/>
                  </a:lnTo>
                  <a:lnTo>
                    <a:pt x="395" y="1320"/>
                  </a:lnTo>
                  <a:lnTo>
                    <a:pt x="420" y="1368"/>
                  </a:lnTo>
                  <a:lnTo>
                    <a:pt x="449" y="1414"/>
                  </a:lnTo>
                  <a:lnTo>
                    <a:pt x="457" y="1432"/>
                  </a:lnTo>
                  <a:lnTo>
                    <a:pt x="460" y="1451"/>
                  </a:lnTo>
                  <a:lnTo>
                    <a:pt x="458" y="1470"/>
                  </a:lnTo>
                  <a:lnTo>
                    <a:pt x="452" y="1488"/>
                  </a:lnTo>
                  <a:lnTo>
                    <a:pt x="440" y="1503"/>
                  </a:lnTo>
                  <a:lnTo>
                    <a:pt x="352" y="1592"/>
                  </a:lnTo>
                  <a:lnTo>
                    <a:pt x="349" y="1595"/>
                  </a:lnTo>
                  <a:lnTo>
                    <a:pt x="348" y="1598"/>
                  </a:lnTo>
                  <a:lnTo>
                    <a:pt x="347" y="1600"/>
                  </a:lnTo>
                  <a:lnTo>
                    <a:pt x="348" y="1602"/>
                  </a:lnTo>
                  <a:lnTo>
                    <a:pt x="349" y="1604"/>
                  </a:lnTo>
                  <a:lnTo>
                    <a:pt x="352" y="1608"/>
                  </a:lnTo>
                  <a:lnTo>
                    <a:pt x="447" y="1705"/>
                  </a:lnTo>
                  <a:lnTo>
                    <a:pt x="451" y="1707"/>
                  </a:lnTo>
                  <a:lnTo>
                    <a:pt x="453" y="1708"/>
                  </a:lnTo>
                  <a:lnTo>
                    <a:pt x="455" y="1708"/>
                  </a:lnTo>
                  <a:lnTo>
                    <a:pt x="458" y="1708"/>
                  </a:lnTo>
                  <a:lnTo>
                    <a:pt x="460" y="1707"/>
                  </a:lnTo>
                  <a:lnTo>
                    <a:pt x="463" y="1705"/>
                  </a:lnTo>
                  <a:lnTo>
                    <a:pt x="552" y="1616"/>
                  </a:lnTo>
                  <a:lnTo>
                    <a:pt x="568" y="1604"/>
                  </a:lnTo>
                  <a:lnTo>
                    <a:pt x="585" y="1597"/>
                  </a:lnTo>
                  <a:lnTo>
                    <a:pt x="604" y="1595"/>
                  </a:lnTo>
                  <a:lnTo>
                    <a:pt x="623" y="1598"/>
                  </a:lnTo>
                  <a:lnTo>
                    <a:pt x="640" y="1607"/>
                  </a:lnTo>
                  <a:lnTo>
                    <a:pt x="687" y="1636"/>
                  </a:lnTo>
                  <a:lnTo>
                    <a:pt x="735" y="1660"/>
                  </a:lnTo>
                  <a:lnTo>
                    <a:pt x="785" y="1682"/>
                  </a:lnTo>
                  <a:lnTo>
                    <a:pt x="837" y="1699"/>
                  </a:lnTo>
                  <a:lnTo>
                    <a:pt x="889" y="1711"/>
                  </a:lnTo>
                  <a:lnTo>
                    <a:pt x="908" y="1718"/>
                  </a:lnTo>
                  <a:lnTo>
                    <a:pt x="924" y="1728"/>
                  </a:lnTo>
                  <a:lnTo>
                    <a:pt x="936" y="1743"/>
                  </a:lnTo>
                  <a:lnTo>
                    <a:pt x="943" y="1760"/>
                  </a:lnTo>
                  <a:lnTo>
                    <a:pt x="946" y="1780"/>
                  </a:lnTo>
                  <a:lnTo>
                    <a:pt x="946" y="1906"/>
                  </a:lnTo>
                  <a:lnTo>
                    <a:pt x="947" y="1909"/>
                  </a:lnTo>
                  <a:lnTo>
                    <a:pt x="948" y="1912"/>
                  </a:lnTo>
                  <a:lnTo>
                    <a:pt x="951" y="1914"/>
                  </a:lnTo>
                  <a:lnTo>
                    <a:pt x="954" y="1916"/>
                  </a:lnTo>
                  <a:lnTo>
                    <a:pt x="958" y="1916"/>
                  </a:lnTo>
                  <a:lnTo>
                    <a:pt x="1094" y="1916"/>
                  </a:lnTo>
                  <a:lnTo>
                    <a:pt x="1098" y="1916"/>
                  </a:lnTo>
                  <a:lnTo>
                    <a:pt x="1101" y="1914"/>
                  </a:lnTo>
                  <a:lnTo>
                    <a:pt x="1103" y="1912"/>
                  </a:lnTo>
                  <a:lnTo>
                    <a:pt x="1106" y="1909"/>
                  </a:lnTo>
                  <a:lnTo>
                    <a:pt x="1106" y="1906"/>
                  </a:lnTo>
                  <a:lnTo>
                    <a:pt x="1106" y="1780"/>
                  </a:lnTo>
                  <a:lnTo>
                    <a:pt x="1109" y="1760"/>
                  </a:lnTo>
                  <a:lnTo>
                    <a:pt x="1116" y="1743"/>
                  </a:lnTo>
                  <a:lnTo>
                    <a:pt x="1129" y="1728"/>
                  </a:lnTo>
                  <a:lnTo>
                    <a:pt x="1143" y="1718"/>
                  </a:lnTo>
                  <a:lnTo>
                    <a:pt x="1162" y="1711"/>
                  </a:lnTo>
                  <a:lnTo>
                    <a:pt x="1215" y="1699"/>
                  </a:lnTo>
                  <a:lnTo>
                    <a:pt x="1267" y="1682"/>
                  </a:lnTo>
                  <a:lnTo>
                    <a:pt x="1316" y="1660"/>
                  </a:lnTo>
                  <a:lnTo>
                    <a:pt x="1365" y="1636"/>
                  </a:lnTo>
                  <a:lnTo>
                    <a:pt x="1411" y="1607"/>
                  </a:lnTo>
                  <a:lnTo>
                    <a:pt x="1429" y="1598"/>
                  </a:lnTo>
                  <a:lnTo>
                    <a:pt x="1448" y="1595"/>
                  </a:lnTo>
                  <a:lnTo>
                    <a:pt x="1467" y="1597"/>
                  </a:lnTo>
                  <a:lnTo>
                    <a:pt x="1485" y="1603"/>
                  </a:lnTo>
                  <a:lnTo>
                    <a:pt x="1500" y="1616"/>
                  </a:lnTo>
                  <a:lnTo>
                    <a:pt x="1589" y="1706"/>
                  </a:lnTo>
                  <a:lnTo>
                    <a:pt x="1592" y="1708"/>
                  </a:lnTo>
                  <a:lnTo>
                    <a:pt x="1594" y="1709"/>
                  </a:lnTo>
                  <a:lnTo>
                    <a:pt x="1597" y="1709"/>
                  </a:lnTo>
                  <a:lnTo>
                    <a:pt x="1599" y="1709"/>
                  </a:lnTo>
                  <a:lnTo>
                    <a:pt x="1601" y="1708"/>
                  </a:lnTo>
                  <a:lnTo>
                    <a:pt x="1604" y="1706"/>
                  </a:lnTo>
                  <a:lnTo>
                    <a:pt x="1700" y="1610"/>
                  </a:lnTo>
                  <a:lnTo>
                    <a:pt x="1702" y="1607"/>
                  </a:lnTo>
                  <a:lnTo>
                    <a:pt x="1703" y="1603"/>
                  </a:lnTo>
                  <a:lnTo>
                    <a:pt x="1703" y="1600"/>
                  </a:lnTo>
                  <a:lnTo>
                    <a:pt x="1702" y="1596"/>
                  </a:lnTo>
                  <a:lnTo>
                    <a:pt x="1700" y="1594"/>
                  </a:lnTo>
                  <a:lnTo>
                    <a:pt x="1612" y="1505"/>
                  </a:lnTo>
                  <a:lnTo>
                    <a:pt x="1600" y="1489"/>
                  </a:lnTo>
                  <a:lnTo>
                    <a:pt x="1594" y="1471"/>
                  </a:lnTo>
                  <a:lnTo>
                    <a:pt x="1592" y="1452"/>
                  </a:lnTo>
                  <a:lnTo>
                    <a:pt x="1595" y="1433"/>
                  </a:lnTo>
                  <a:lnTo>
                    <a:pt x="1603" y="1416"/>
                  </a:lnTo>
                  <a:lnTo>
                    <a:pt x="1633" y="1370"/>
                  </a:lnTo>
                  <a:lnTo>
                    <a:pt x="1657" y="1321"/>
                  </a:lnTo>
                  <a:lnTo>
                    <a:pt x="1678" y="1271"/>
                  </a:lnTo>
                  <a:lnTo>
                    <a:pt x="1694" y="1220"/>
                  </a:lnTo>
                  <a:lnTo>
                    <a:pt x="1707" y="1166"/>
                  </a:lnTo>
                  <a:lnTo>
                    <a:pt x="1714" y="1148"/>
                  </a:lnTo>
                  <a:lnTo>
                    <a:pt x="1725" y="1132"/>
                  </a:lnTo>
                  <a:lnTo>
                    <a:pt x="1739" y="1119"/>
                  </a:lnTo>
                  <a:lnTo>
                    <a:pt x="1756" y="1112"/>
                  </a:lnTo>
                  <a:lnTo>
                    <a:pt x="1776" y="1110"/>
                  </a:lnTo>
                  <a:lnTo>
                    <a:pt x="1902" y="1110"/>
                  </a:lnTo>
                  <a:lnTo>
                    <a:pt x="1905" y="1109"/>
                  </a:lnTo>
                  <a:lnTo>
                    <a:pt x="1908" y="1108"/>
                  </a:lnTo>
                  <a:lnTo>
                    <a:pt x="1910" y="1105"/>
                  </a:lnTo>
                  <a:lnTo>
                    <a:pt x="1912" y="1101"/>
                  </a:lnTo>
                  <a:lnTo>
                    <a:pt x="1912" y="1098"/>
                  </a:lnTo>
                  <a:lnTo>
                    <a:pt x="1912" y="961"/>
                  </a:lnTo>
                  <a:lnTo>
                    <a:pt x="1912" y="958"/>
                  </a:lnTo>
                  <a:lnTo>
                    <a:pt x="1910" y="955"/>
                  </a:lnTo>
                  <a:lnTo>
                    <a:pt x="1908" y="951"/>
                  </a:lnTo>
                  <a:lnTo>
                    <a:pt x="1905" y="950"/>
                  </a:lnTo>
                  <a:lnTo>
                    <a:pt x="1902" y="949"/>
                  </a:lnTo>
                  <a:lnTo>
                    <a:pt x="1776" y="949"/>
                  </a:lnTo>
                  <a:lnTo>
                    <a:pt x="1756" y="947"/>
                  </a:lnTo>
                  <a:lnTo>
                    <a:pt x="1739" y="939"/>
                  </a:lnTo>
                  <a:lnTo>
                    <a:pt x="1725" y="927"/>
                  </a:lnTo>
                  <a:lnTo>
                    <a:pt x="1714" y="911"/>
                  </a:lnTo>
                  <a:lnTo>
                    <a:pt x="1707" y="893"/>
                  </a:lnTo>
                  <a:lnTo>
                    <a:pt x="1694" y="839"/>
                  </a:lnTo>
                  <a:lnTo>
                    <a:pt x="1678" y="789"/>
                  </a:lnTo>
                  <a:lnTo>
                    <a:pt x="1657" y="738"/>
                  </a:lnTo>
                  <a:lnTo>
                    <a:pt x="1633" y="689"/>
                  </a:lnTo>
                  <a:lnTo>
                    <a:pt x="1603" y="643"/>
                  </a:lnTo>
                  <a:lnTo>
                    <a:pt x="1595" y="626"/>
                  </a:lnTo>
                  <a:lnTo>
                    <a:pt x="1592" y="607"/>
                  </a:lnTo>
                  <a:lnTo>
                    <a:pt x="1594" y="588"/>
                  </a:lnTo>
                  <a:lnTo>
                    <a:pt x="1600" y="570"/>
                  </a:lnTo>
                  <a:lnTo>
                    <a:pt x="1612" y="554"/>
                  </a:lnTo>
                  <a:lnTo>
                    <a:pt x="1700" y="465"/>
                  </a:lnTo>
                  <a:lnTo>
                    <a:pt x="1702" y="463"/>
                  </a:lnTo>
                  <a:lnTo>
                    <a:pt x="1703" y="460"/>
                  </a:lnTo>
                  <a:lnTo>
                    <a:pt x="1703" y="456"/>
                  </a:lnTo>
                  <a:lnTo>
                    <a:pt x="1702" y="453"/>
                  </a:lnTo>
                  <a:lnTo>
                    <a:pt x="1700" y="450"/>
                  </a:lnTo>
                  <a:lnTo>
                    <a:pt x="1604" y="353"/>
                  </a:lnTo>
                  <a:lnTo>
                    <a:pt x="1601" y="351"/>
                  </a:lnTo>
                  <a:lnTo>
                    <a:pt x="1599" y="350"/>
                  </a:lnTo>
                  <a:lnTo>
                    <a:pt x="1597" y="350"/>
                  </a:lnTo>
                  <a:lnTo>
                    <a:pt x="1594" y="350"/>
                  </a:lnTo>
                  <a:lnTo>
                    <a:pt x="1592" y="351"/>
                  </a:lnTo>
                  <a:lnTo>
                    <a:pt x="1589" y="353"/>
                  </a:lnTo>
                  <a:lnTo>
                    <a:pt x="1500" y="442"/>
                  </a:lnTo>
                  <a:lnTo>
                    <a:pt x="1485" y="454"/>
                  </a:lnTo>
                  <a:lnTo>
                    <a:pt x="1468" y="460"/>
                  </a:lnTo>
                  <a:lnTo>
                    <a:pt x="1450" y="463"/>
                  </a:lnTo>
                  <a:lnTo>
                    <a:pt x="1430" y="460"/>
                  </a:lnTo>
                  <a:lnTo>
                    <a:pt x="1411" y="450"/>
                  </a:lnTo>
                  <a:lnTo>
                    <a:pt x="1365" y="422"/>
                  </a:lnTo>
                  <a:lnTo>
                    <a:pt x="1316" y="398"/>
                  </a:lnTo>
                  <a:lnTo>
                    <a:pt x="1267" y="376"/>
                  </a:lnTo>
                  <a:lnTo>
                    <a:pt x="1215" y="360"/>
                  </a:lnTo>
                  <a:lnTo>
                    <a:pt x="1162" y="347"/>
                  </a:lnTo>
                  <a:lnTo>
                    <a:pt x="1143" y="341"/>
                  </a:lnTo>
                  <a:lnTo>
                    <a:pt x="1128" y="330"/>
                  </a:lnTo>
                  <a:lnTo>
                    <a:pt x="1116" y="315"/>
                  </a:lnTo>
                  <a:lnTo>
                    <a:pt x="1109" y="297"/>
                  </a:lnTo>
                  <a:lnTo>
                    <a:pt x="1106" y="278"/>
                  </a:lnTo>
                  <a:lnTo>
                    <a:pt x="1106" y="152"/>
                  </a:lnTo>
                  <a:lnTo>
                    <a:pt x="1106" y="149"/>
                  </a:lnTo>
                  <a:lnTo>
                    <a:pt x="1103" y="146"/>
                  </a:lnTo>
                  <a:lnTo>
                    <a:pt x="1101" y="143"/>
                  </a:lnTo>
                  <a:lnTo>
                    <a:pt x="1098" y="142"/>
                  </a:lnTo>
                  <a:lnTo>
                    <a:pt x="1094" y="141"/>
                  </a:lnTo>
                  <a:lnTo>
                    <a:pt x="958" y="141"/>
                  </a:lnTo>
                  <a:close/>
                  <a:moveTo>
                    <a:pt x="958" y="0"/>
                  </a:moveTo>
                  <a:lnTo>
                    <a:pt x="1095" y="0"/>
                  </a:lnTo>
                  <a:lnTo>
                    <a:pt x="1126" y="3"/>
                  </a:lnTo>
                  <a:lnTo>
                    <a:pt x="1154" y="13"/>
                  </a:lnTo>
                  <a:lnTo>
                    <a:pt x="1179" y="27"/>
                  </a:lnTo>
                  <a:lnTo>
                    <a:pt x="1201" y="45"/>
                  </a:lnTo>
                  <a:lnTo>
                    <a:pt x="1220" y="68"/>
                  </a:lnTo>
                  <a:lnTo>
                    <a:pt x="1234" y="93"/>
                  </a:lnTo>
                  <a:lnTo>
                    <a:pt x="1244" y="122"/>
                  </a:lnTo>
                  <a:lnTo>
                    <a:pt x="1247" y="152"/>
                  </a:lnTo>
                  <a:lnTo>
                    <a:pt x="1247" y="223"/>
                  </a:lnTo>
                  <a:lnTo>
                    <a:pt x="1297" y="238"/>
                  </a:lnTo>
                  <a:lnTo>
                    <a:pt x="1346" y="257"/>
                  </a:lnTo>
                  <a:lnTo>
                    <a:pt x="1394" y="278"/>
                  </a:lnTo>
                  <a:lnTo>
                    <a:pt x="1441" y="304"/>
                  </a:lnTo>
                  <a:lnTo>
                    <a:pt x="1490" y="254"/>
                  </a:lnTo>
                  <a:lnTo>
                    <a:pt x="1508" y="238"/>
                  </a:lnTo>
                  <a:lnTo>
                    <a:pt x="1528" y="225"/>
                  </a:lnTo>
                  <a:lnTo>
                    <a:pt x="1551" y="217"/>
                  </a:lnTo>
                  <a:lnTo>
                    <a:pt x="1574" y="212"/>
                  </a:lnTo>
                  <a:lnTo>
                    <a:pt x="1597" y="209"/>
                  </a:lnTo>
                  <a:lnTo>
                    <a:pt x="1628" y="213"/>
                  </a:lnTo>
                  <a:lnTo>
                    <a:pt x="1655" y="221"/>
                  </a:lnTo>
                  <a:lnTo>
                    <a:pt x="1681" y="235"/>
                  </a:lnTo>
                  <a:lnTo>
                    <a:pt x="1705" y="254"/>
                  </a:lnTo>
                  <a:lnTo>
                    <a:pt x="1800" y="350"/>
                  </a:lnTo>
                  <a:lnTo>
                    <a:pt x="1818" y="371"/>
                  </a:lnTo>
                  <a:lnTo>
                    <a:pt x="1831" y="394"/>
                  </a:lnTo>
                  <a:lnTo>
                    <a:pt x="1839" y="419"/>
                  </a:lnTo>
                  <a:lnTo>
                    <a:pt x="1844" y="445"/>
                  </a:lnTo>
                  <a:lnTo>
                    <a:pt x="1844" y="471"/>
                  </a:lnTo>
                  <a:lnTo>
                    <a:pt x="1839" y="496"/>
                  </a:lnTo>
                  <a:lnTo>
                    <a:pt x="1831" y="521"/>
                  </a:lnTo>
                  <a:lnTo>
                    <a:pt x="1818" y="544"/>
                  </a:lnTo>
                  <a:lnTo>
                    <a:pt x="1800" y="565"/>
                  </a:lnTo>
                  <a:lnTo>
                    <a:pt x="1751" y="614"/>
                  </a:lnTo>
                  <a:lnTo>
                    <a:pt x="1776" y="661"/>
                  </a:lnTo>
                  <a:lnTo>
                    <a:pt x="1797" y="709"/>
                  </a:lnTo>
                  <a:lnTo>
                    <a:pt x="1816" y="759"/>
                  </a:lnTo>
                  <a:lnTo>
                    <a:pt x="1832" y="809"/>
                  </a:lnTo>
                  <a:lnTo>
                    <a:pt x="1902" y="809"/>
                  </a:lnTo>
                  <a:lnTo>
                    <a:pt x="1932" y="812"/>
                  </a:lnTo>
                  <a:lnTo>
                    <a:pt x="1961" y="821"/>
                  </a:lnTo>
                  <a:lnTo>
                    <a:pt x="1987" y="835"/>
                  </a:lnTo>
                  <a:lnTo>
                    <a:pt x="2009" y="854"/>
                  </a:lnTo>
                  <a:lnTo>
                    <a:pt x="2027" y="876"/>
                  </a:lnTo>
                  <a:lnTo>
                    <a:pt x="2042" y="902"/>
                  </a:lnTo>
                  <a:lnTo>
                    <a:pt x="2050" y="930"/>
                  </a:lnTo>
                  <a:lnTo>
                    <a:pt x="2054" y="961"/>
                  </a:lnTo>
                  <a:lnTo>
                    <a:pt x="2054" y="1098"/>
                  </a:lnTo>
                  <a:lnTo>
                    <a:pt x="2050" y="1129"/>
                  </a:lnTo>
                  <a:lnTo>
                    <a:pt x="2042" y="1157"/>
                  </a:lnTo>
                  <a:lnTo>
                    <a:pt x="2027" y="1183"/>
                  </a:lnTo>
                  <a:lnTo>
                    <a:pt x="2009" y="1205"/>
                  </a:lnTo>
                  <a:lnTo>
                    <a:pt x="1987" y="1224"/>
                  </a:lnTo>
                  <a:lnTo>
                    <a:pt x="1961" y="1238"/>
                  </a:lnTo>
                  <a:lnTo>
                    <a:pt x="1932" y="1247"/>
                  </a:lnTo>
                  <a:lnTo>
                    <a:pt x="1902" y="1250"/>
                  </a:lnTo>
                  <a:lnTo>
                    <a:pt x="1832" y="1250"/>
                  </a:lnTo>
                  <a:lnTo>
                    <a:pt x="1816" y="1300"/>
                  </a:lnTo>
                  <a:lnTo>
                    <a:pt x="1797" y="1350"/>
                  </a:lnTo>
                  <a:lnTo>
                    <a:pt x="1776" y="1398"/>
                  </a:lnTo>
                  <a:lnTo>
                    <a:pt x="1751" y="1445"/>
                  </a:lnTo>
                  <a:lnTo>
                    <a:pt x="1800" y="1495"/>
                  </a:lnTo>
                  <a:lnTo>
                    <a:pt x="1818" y="1515"/>
                  </a:lnTo>
                  <a:lnTo>
                    <a:pt x="1831" y="1538"/>
                  </a:lnTo>
                  <a:lnTo>
                    <a:pt x="1839" y="1563"/>
                  </a:lnTo>
                  <a:lnTo>
                    <a:pt x="1844" y="1589"/>
                  </a:lnTo>
                  <a:lnTo>
                    <a:pt x="1844" y="1614"/>
                  </a:lnTo>
                  <a:lnTo>
                    <a:pt x="1839" y="1640"/>
                  </a:lnTo>
                  <a:lnTo>
                    <a:pt x="1831" y="1665"/>
                  </a:lnTo>
                  <a:lnTo>
                    <a:pt x="1818" y="1688"/>
                  </a:lnTo>
                  <a:lnTo>
                    <a:pt x="1800" y="1709"/>
                  </a:lnTo>
                  <a:lnTo>
                    <a:pt x="1705" y="1805"/>
                  </a:lnTo>
                  <a:lnTo>
                    <a:pt x="1687" y="1821"/>
                  </a:lnTo>
                  <a:lnTo>
                    <a:pt x="1665" y="1834"/>
                  </a:lnTo>
                  <a:lnTo>
                    <a:pt x="1644" y="1842"/>
                  </a:lnTo>
                  <a:lnTo>
                    <a:pt x="1621" y="1848"/>
                  </a:lnTo>
                  <a:lnTo>
                    <a:pt x="1597" y="1850"/>
                  </a:lnTo>
                  <a:lnTo>
                    <a:pt x="1567" y="1846"/>
                  </a:lnTo>
                  <a:lnTo>
                    <a:pt x="1539" y="1838"/>
                  </a:lnTo>
                  <a:lnTo>
                    <a:pt x="1514" y="1824"/>
                  </a:lnTo>
                  <a:lnTo>
                    <a:pt x="1490" y="1805"/>
                  </a:lnTo>
                  <a:lnTo>
                    <a:pt x="1441" y="1756"/>
                  </a:lnTo>
                  <a:lnTo>
                    <a:pt x="1394" y="1781"/>
                  </a:lnTo>
                  <a:lnTo>
                    <a:pt x="1346" y="1802"/>
                  </a:lnTo>
                  <a:lnTo>
                    <a:pt x="1297" y="1821"/>
                  </a:lnTo>
                  <a:lnTo>
                    <a:pt x="1247" y="1836"/>
                  </a:lnTo>
                  <a:lnTo>
                    <a:pt x="1247" y="1907"/>
                  </a:lnTo>
                  <a:lnTo>
                    <a:pt x="1244" y="1937"/>
                  </a:lnTo>
                  <a:lnTo>
                    <a:pt x="1235" y="1966"/>
                  </a:lnTo>
                  <a:lnTo>
                    <a:pt x="1220" y="1991"/>
                  </a:lnTo>
                  <a:lnTo>
                    <a:pt x="1203" y="2015"/>
                  </a:lnTo>
                  <a:lnTo>
                    <a:pt x="1179" y="2032"/>
                  </a:lnTo>
                  <a:lnTo>
                    <a:pt x="1154" y="2046"/>
                  </a:lnTo>
                  <a:lnTo>
                    <a:pt x="1126" y="2056"/>
                  </a:lnTo>
                  <a:lnTo>
                    <a:pt x="1095" y="2059"/>
                  </a:lnTo>
                  <a:lnTo>
                    <a:pt x="958" y="2059"/>
                  </a:lnTo>
                  <a:lnTo>
                    <a:pt x="927" y="2056"/>
                  </a:lnTo>
                  <a:lnTo>
                    <a:pt x="900" y="2046"/>
                  </a:lnTo>
                  <a:lnTo>
                    <a:pt x="874" y="2032"/>
                  </a:lnTo>
                  <a:lnTo>
                    <a:pt x="851" y="2015"/>
                  </a:lnTo>
                  <a:lnTo>
                    <a:pt x="832" y="1991"/>
                  </a:lnTo>
                  <a:lnTo>
                    <a:pt x="819" y="1966"/>
                  </a:lnTo>
                  <a:lnTo>
                    <a:pt x="810" y="1937"/>
                  </a:lnTo>
                  <a:lnTo>
                    <a:pt x="807" y="1907"/>
                  </a:lnTo>
                  <a:lnTo>
                    <a:pt x="807" y="1836"/>
                  </a:lnTo>
                  <a:lnTo>
                    <a:pt x="756" y="1821"/>
                  </a:lnTo>
                  <a:lnTo>
                    <a:pt x="707" y="1802"/>
                  </a:lnTo>
                  <a:lnTo>
                    <a:pt x="659" y="1781"/>
                  </a:lnTo>
                  <a:lnTo>
                    <a:pt x="613" y="1756"/>
                  </a:lnTo>
                  <a:lnTo>
                    <a:pt x="563" y="1805"/>
                  </a:lnTo>
                  <a:lnTo>
                    <a:pt x="545" y="1821"/>
                  </a:lnTo>
                  <a:lnTo>
                    <a:pt x="524" y="1834"/>
                  </a:lnTo>
                  <a:lnTo>
                    <a:pt x="503" y="1842"/>
                  </a:lnTo>
                  <a:lnTo>
                    <a:pt x="480" y="1848"/>
                  </a:lnTo>
                  <a:lnTo>
                    <a:pt x="456" y="1850"/>
                  </a:lnTo>
                  <a:lnTo>
                    <a:pt x="426" y="1846"/>
                  </a:lnTo>
                  <a:lnTo>
                    <a:pt x="398" y="1838"/>
                  </a:lnTo>
                  <a:lnTo>
                    <a:pt x="372" y="1824"/>
                  </a:lnTo>
                  <a:lnTo>
                    <a:pt x="349" y="1805"/>
                  </a:lnTo>
                  <a:lnTo>
                    <a:pt x="252" y="1709"/>
                  </a:lnTo>
                  <a:lnTo>
                    <a:pt x="237" y="1690"/>
                  </a:lnTo>
                  <a:lnTo>
                    <a:pt x="225" y="1670"/>
                  </a:lnTo>
                  <a:lnTo>
                    <a:pt x="215" y="1649"/>
                  </a:lnTo>
                  <a:lnTo>
                    <a:pt x="210" y="1626"/>
                  </a:lnTo>
                  <a:lnTo>
                    <a:pt x="208" y="1601"/>
                  </a:lnTo>
                  <a:lnTo>
                    <a:pt x="211" y="1572"/>
                  </a:lnTo>
                  <a:lnTo>
                    <a:pt x="220" y="1543"/>
                  </a:lnTo>
                  <a:lnTo>
                    <a:pt x="233" y="1517"/>
                  </a:lnTo>
                  <a:lnTo>
                    <a:pt x="252" y="1495"/>
                  </a:lnTo>
                  <a:lnTo>
                    <a:pt x="302" y="1445"/>
                  </a:lnTo>
                  <a:lnTo>
                    <a:pt x="278" y="1398"/>
                  </a:lnTo>
                  <a:lnTo>
                    <a:pt x="256" y="1350"/>
                  </a:lnTo>
                  <a:lnTo>
                    <a:pt x="237" y="1300"/>
                  </a:lnTo>
                  <a:lnTo>
                    <a:pt x="222" y="1250"/>
                  </a:lnTo>
                  <a:lnTo>
                    <a:pt x="151" y="1250"/>
                  </a:lnTo>
                  <a:lnTo>
                    <a:pt x="121" y="1247"/>
                  </a:lnTo>
                  <a:lnTo>
                    <a:pt x="92" y="1238"/>
                  </a:lnTo>
                  <a:lnTo>
                    <a:pt x="67" y="1224"/>
                  </a:lnTo>
                  <a:lnTo>
                    <a:pt x="45" y="1205"/>
                  </a:lnTo>
                  <a:lnTo>
                    <a:pt x="26" y="1183"/>
                  </a:lnTo>
                  <a:lnTo>
                    <a:pt x="12" y="1157"/>
                  </a:lnTo>
                  <a:lnTo>
                    <a:pt x="2" y="1129"/>
                  </a:lnTo>
                  <a:lnTo>
                    <a:pt x="0" y="1098"/>
                  </a:lnTo>
                  <a:lnTo>
                    <a:pt x="0" y="961"/>
                  </a:lnTo>
                  <a:lnTo>
                    <a:pt x="2" y="930"/>
                  </a:lnTo>
                  <a:lnTo>
                    <a:pt x="12" y="902"/>
                  </a:lnTo>
                  <a:lnTo>
                    <a:pt x="26" y="876"/>
                  </a:lnTo>
                  <a:lnTo>
                    <a:pt x="45" y="854"/>
                  </a:lnTo>
                  <a:lnTo>
                    <a:pt x="67" y="835"/>
                  </a:lnTo>
                  <a:lnTo>
                    <a:pt x="92" y="821"/>
                  </a:lnTo>
                  <a:lnTo>
                    <a:pt x="121" y="812"/>
                  </a:lnTo>
                  <a:lnTo>
                    <a:pt x="151" y="809"/>
                  </a:lnTo>
                  <a:lnTo>
                    <a:pt x="222" y="809"/>
                  </a:lnTo>
                  <a:lnTo>
                    <a:pt x="237" y="759"/>
                  </a:lnTo>
                  <a:lnTo>
                    <a:pt x="256" y="709"/>
                  </a:lnTo>
                  <a:lnTo>
                    <a:pt x="278" y="661"/>
                  </a:lnTo>
                  <a:lnTo>
                    <a:pt x="302" y="614"/>
                  </a:lnTo>
                  <a:lnTo>
                    <a:pt x="252" y="565"/>
                  </a:lnTo>
                  <a:lnTo>
                    <a:pt x="237" y="547"/>
                  </a:lnTo>
                  <a:lnTo>
                    <a:pt x="225" y="527"/>
                  </a:lnTo>
                  <a:lnTo>
                    <a:pt x="215" y="504"/>
                  </a:lnTo>
                  <a:lnTo>
                    <a:pt x="210" y="482"/>
                  </a:lnTo>
                  <a:lnTo>
                    <a:pt x="208" y="458"/>
                  </a:lnTo>
                  <a:lnTo>
                    <a:pt x="211" y="428"/>
                  </a:lnTo>
                  <a:lnTo>
                    <a:pt x="220" y="400"/>
                  </a:lnTo>
                  <a:lnTo>
                    <a:pt x="233" y="373"/>
                  </a:lnTo>
                  <a:lnTo>
                    <a:pt x="252" y="350"/>
                  </a:lnTo>
                  <a:lnTo>
                    <a:pt x="349" y="254"/>
                  </a:lnTo>
                  <a:lnTo>
                    <a:pt x="367" y="238"/>
                  </a:lnTo>
                  <a:lnTo>
                    <a:pt x="387" y="225"/>
                  </a:lnTo>
                  <a:lnTo>
                    <a:pt x="410" y="217"/>
                  </a:lnTo>
                  <a:lnTo>
                    <a:pt x="432" y="212"/>
                  </a:lnTo>
                  <a:lnTo>
                    <a:pt x="456" y="209"/>
                  </a:lnTo>
                  <a:lnTo>
                    <a:pt x="485" y="213"/>
                  </a:lnTo>
                  <a:lnTo>
                    <a:pt x="514" y="221"/>
                  </a:lnTo>
                  <a:lnTo>
                    <a:pt x="540" y="235"/>
                  </a:lnTo>
                  <a:lnTo>
                    <a:pt x="563" y="254"/>
                  </a:lnTo>
                  <a:lnTo>
                    <a:pt x="613" y="304"/>
                  </a:lnTo>
                  <a:lnTo>
                    <a:pt x="659" y="278"/>
                  </a:lnTo>
                  <a:lnTo>
                    <a:pt x="707" y="257"/>
                  </a:lnTo>
                  <a:lnTo>
                    <a:pt x="756" y="238"/>
                  </a:lnTo>
                  <a:lnTo>
                    <a:pt x="807" y="223"/>
                  </a:lnTo>
                  <a:lnTo>
                    <a:pt x="807" y="152"/>
                  </a:lnTo>
                  <a:lnTo>
                    <a:pt x="810" y="122"/>
                  </a:lnTo>
                  <a:lnTo>
                    <a:pt x="819" y="93"/>
                  </a:lnTo>
                  <a:lnTo>
                    <a:pt x="832" y="68"/>
                  </a:lnTo>
                  <a:lnTo>
                    <a:pt x="851" y="45"/>
                  </a:lnTo>
                  <a:lnTo>
                    <a:pt x="874" y="27"/>
                  </a:lnTo>
                  <a:lnTo>
                    <a:pt x="900" y="13"/>
                  </a:lnTo>
                  <a:lnTo>
                    <a:pt x="927" y="3"/>
                  </a:lnTo>
                  <a:lnTo>
                    <a:pt x="95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1" name="Freeform 253">
              <a:extLst>
                <a:ext uri="{FF2B5EF4-FFF2-40B4-BE49-F238E27FC236}">
                  <a16:creationId xmlns:a16="http://schemas.microsoft.com/office/drawing/2014/main" id="{A9D4B8EE-2C6C-4FA8-7F52-2FC3E4F48C07}"/>
                </a:ext>
              </a:extLst>
            </p:cNvPr>
            <p:cNvSpPr>
              <a:spLocks noEditPoints="1"/>
            </p:cNvSpPr>
            <p:nvPr/>
          </p:nvSpPr>
          <p:spPr bwMode="auto">
            <a:xfrm>
              <a:off x="3733801" y="3562350"/>
              <a:ext cx="131763" cy="131763"/>
            </a:xfrm>
            <a:custGeom>
              <a:avLst/>
              <a:gdLst>
                <a:gd name="T0" fmla="*/ 374 w 833"/>
                <a:gd name="T1" fmla="*/ 144 h 835"/>
                <a:gd name="T2" fmla="*/ 299 w 833"/>
                <a:gd name="T3" fmla="*/ 166 h 835"/>
                <a:gd name="T4" fmla="*/ 234 w 833"/>
                <a:gd name="T5" fmla="*/ 208 h 835"/>
                <a:gd name="T6" fmla="*/ 183 w 833"/>
                <a:gd name="T7" fmla="*/ 266 h 835"/>
                <a:gd name="T8" fmla="*/ 151 w 833"/>
                <a:gd name="T9" fmla="*/ 337 h 835"/>
                <a:gd name="T10" fmla="*/ 139 w 833"/>
                <a:gd name="T11" fmla="*/ 418 h 835"/>
                <a:gd name="T12" fmla="*/ 151 w 833"/>
                <a:gd name="T13" fmla="*/ 498 h 835"/>
                <a:gd name="T14" fmla="*/ 183 w 833"/>
                <a:gd name="T15" fmla="*/ 569 h 835"/>
                <a:gd name="T16" fmla="*/ 234 w 833"/>
                <a:gd name="T17" fmla="*/ 627 h 835"/>
                <a:gd name="T18" fmla="*/ 299 w 833"/>
                <a:gd name="T19" fmla="*/ 669 h 835"/>
                <a:gd name="T20" fmla="*/ 374 w 833"/>
                <a:gd name="T21" fmla="*/ 691 h 835"/>
                <a:gd name="T22" fmla="*/ 457 w 833"/>
                <a:gd name="T23" fmla="*/ 691 h 835"/>
                <a:gd name="T24" fmla="*/ 531 w 833"/>
                <a:gd name="T25" fmla="*/ 669 h 835"/>
                <a:gd name="T26" fmla="*/ 597 w 833"/>
                <a:gd name="T27" fmla="*/ 627 h 835"/>
                <a:gd name="T28" fmla="*/ 647 w 833"/>
                <a:gd name="T29" fmla="*/ 569 h 835"/>
                <a:gd name="T30" fmla="*/ 680 w 833"/>
                <a:gd name="T31" fmla="*/ 498 h 835"/>
                <a:gd name="T32" fmla="*/ 692 w 833"/>
                <a:gd name="T33" fmla="*/ 418 h 835"/>
                <a:gd name="T34" fmla="*/ 680 w 833"/>
                <a:gd name="T35" fmla="*/ 338 h 835"/>
                <a:gd name="T36" fmla="*/ 647 w 833"/>
                <a:gd name="T37" fmla="*/ 267 h 835"/>
                <a:gd name="T38" fmla="*/ 597 w 833"/>
                <a:gd name="T39" fmla="*/ 209 h 835"/>
                <a:gd name="T40" fmla="*/ 531 w 833"/>
                <a:gd name="T41" fmla="*/ 167 h 835"/>
                <a:gd name="T42" fmla="*/ 457 w 833"/>
                <a:gd name="T43" fmla="*/ 144 h 835"/>
                <a:gd name="T44" fmla="*/ 416 w 833"/>
                <a:gd name="T45" fmla="*/ 0 h 835"/>
                <a:gd name="T46" fmla="*/ 519 w 833"/>
                <a:gd name="T47" fmla="*/ 13 h 835"/>
                <a:gd name="T48" fmla="*/ 612 w 833"/>
                <a:gd name="T49" fmla="*/ 49 h 835"/>
                <a:gd name="T50" fmla="*/ 693 w 833"/>
                <a:gd name="T51" fmla="*/ 106 h 835"/>
                <a:gd name="T52" fmla="*/ 758 w 833"/>
                <a:gd name="T53" fmla="*/ 180 h 835"/>
                <a:gd name="T54" fmla="*/ 805 w 833"/>
                <a:gd name="T55" fmla="*/ 266 h 835"/>
                <a:gd name="T56" fmla="*/ 829 w 833"/>
                <a:gd name="T57" fmla="*/ 366 h 835"/>
                <a:gd name="T58" fmla="*/ 829 w 833"/>
                <a:gd name="T59" fmla="*/ 469 h 835"/>
                <a:gd name="T60" fmla="*/ 805 w 833"/>
                <a:gd name="T61" fmla="*/ 569 h 835"/>
                <a:gd name="T62" fmla="*/ 758 w 833"/>
                <a:gd name="T63" fmla="*/ 655 h 835"/>
                <a:gd name="T64" fmla="*/ 693 w 833"/>
                <a:gd name="T65" fmla="*/ 729 h 835"/>
                <a:gd name="T66" fmla="*/ 612 w 833"/>
                <a:gd name="T67" fmla="*/ 786 h 835"/>
                <a:gd name="T68" fmla="*/ 519 w 833"/>
                <a:gd name="T69" fmla="*/ 822 h 835"/>
                <a:gd name="T70" fmla="*/ 416 w 833"/>
                <a:gd name="T71" fmla="*/ 835 h 835"/>
                <a:gd name="T72" fmla="*/ 313 w 833"/>
                <a:gd name="T73" fmla="*/ 822 h 835"/>
                <a:gd name="T74" fmla="*/ 220 w 833"/>
                <a:gd name="T75" fmla="*/ 786 h 835"/>
                <a:gd name="T76" fmla="*/ 139 w 833"/>
                <a:gd name="T77" fmla="*/ 729 h 835"/>
                <a:gd name="T78" fmla="*/ 74 w 833"/>
                <a:gd name="T79" fmla="*/ 655 h 835"/>
                <a:gd name="T80" fmla="*/ 27 w 833"/>
                <a:gd name="T81" fmla="*/ 569 h 835"/>
                <a:gd name="T82" fmla="*/ 3 w 833"/>
                <a:gd name="T83" fmla="*/ 469 h 835"/>
                <a:gd name="T84" fmla="*/ 3 w 833"/>
                <a:gd name="T85" fmla="*/ 366 h 835"/>
                <a:gd name="T86" fmla="*/ 27 w 833"/>
                <a:gd name="T87" fmla="*/ 266 h 835"/>
                <a:gd name="T88" fmla="*/ 74 w 833"/>
                <a:gd name="T89" fmla="*/ 180 h 835"/>
                <a:gd name="T90" fmla="*/ 139 w 833"/>
                <a:gd name="T91" fmla="*/ 106 h 835"/>
                <a:gd name="T92" fmla="*/ 220 w 833"/>
                <a:gd name="T93" fmla="*/ 49 h 835"/>
                <a:gd name="T94" fmla="*/ 313 w 833"/>
                <a:gd name="T95" fmla="*/ 13 h 835"/>
                <a:gd name="T96" fmla="*/ 416 w 833"/>
                <a:gd name="T97"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3" h="835">
                  <a:moveTo>
                    <a:pt x="415" y="141"/>
                  </a:moveTo>
                  <a:lnTo>
                    <a:pt x="374" y="144"/>
                  </a:lnTo>
                  <a:lnTo>
                    <a:pt x="335" y="152"/>
                  </a:lnTo>
                  <a:lnTo>
                    <a:pt x="299" y="166"/>
                  </a:lnTo>
                  <a:lnTo>
                    <a:pt x="265" y="185"/>
                  </a:lnTo>
                  <a:lnTo>
                    <a:pt x="234" y="208"/>
                  </a:lnTo>
                  <a:lnTo>
                    <a:pt x="207" y="236"/>
                  </a:lnTo>
                  <a:lnTo>
                    <a:pt x="183" y="266"/>
                  </a:lnTo>
                  <a:lnTo>
                    <a:pt x="164" y="301"/>
                  </a:lnTo>
                  <a:lnTo>
                    <a:pt x="151" y="337"/>
                  </a:lnTo>
                  <a:lnTo>
                    <a:pt x="142" y="376"/>
                  </a:lnTo>
                  <a:lnTo>
                    <a:pt x="139" y="418"/>
                  </a:lnTo>
                  <a:lnTo>
                    <a:pt x="142" y="459"/>
                  </a:lnTo>
                  <a:lnTo>
                    <a:pt x="151" y="498"/>
                  </a:lnTo>
                  <a:lnTo>
                    <a:pt x="164" y="534"/>
                  </a:lnTo>
                  <a:lnTo>
                    <a:pt x="183" y="569"/>
                  </a:lnTo>
                  <a:lnTo>
                    <a:pt x="207" y="599"/>
                  </a:lnTo>
                  <a:lnTo>
                    <a:pt x="234" y="627"/>
                  </a:lnTo>
                  <a:lnTo>
                    <a:pt x="265" y="650"/>
                  </a:lnTo>
                  <a:lnTo>
                    <a:pt x="299" y="669"/>
                  </a:lnTo>
                  <a:lnTo>
                    <a:pt x="335" y="683"/>
                  </a:lnTo>
                  <a:lnTo>
                    <a:pt x="374" y="691"/>
                  </a:lnTo>
                  <a:lnTo>
                    <a:pt x="415" y="694"/>
                  </a:lnTo>
                  <a:lnTo>
                    <a:pt x="457" y="691"/>
                  </a:lnTo>
                  <a:lnTo>
                    <a:pt x="495" y="683"/>
                  </a:lnTo>
                  <a:lnTo>
                    <a:pt x="531" y="669"/>
                  </a:lnTo>
                  <a:lnTo>
                    <a:pt x="565" y="650"/>
                  </a:lnTo>
                  <a:lnTo>
                    <a:pt x="597" y="627"/>
                  </a:lnTo>
                  <a:lnTo>
                    <a:pt x="624" y="599"/>
                  </a:lnTo>
                  <a:lnTo>
                    <a:pt x="647" y="569"/>
                  </a:lnTo>
                  <a:lnTo>
                    <a:pt x="665" y="534"/>
                  </a:lnTo>
                  <a:lnTo>
                    <a:pt x="680" y="498"/>
                  </a:lnTo>
                  <a:lnTo>
                    <a:pt x="689" y="459"/>
                  </a:lnTo>
                  <a:lnTo>
                    <a:pt x="692" y="418"/>
                  </a:lnTo>
                  <a:lnTo>
                    <a:pt x="689" y="376"/>
                  </a:lnTo>
                  <a:lnTo>
                    <a:pt x="680" y="338"/>
                  </a:lnTo>
                  <a:lnTo>
                    <a:pt x="665" y="301"/>
                  </a:lnTo>
                  <a:lnTo>
                    <a:pt x="647" y="267"/>
                  </a:lnTo>
                  <a:lnTo>
                    <a:pt x="624" y="236"/>
                  </a:lnTo>
                  <a:lnTo>
                    <a:pt x="597" y="209"/>
                  </a:lnTo>
                  <a:lnTo>
                    <a:pt x="565" y="185"/>
                  </a:lnTo>
                  <a:lnTo>
                    <a:pt x="531" y="167"/>
                  </a:lnTo>
                  <a:lnTo>
                    <a:pt x="495" y="152"/>
                  </a:lnTo>
                  <a:lnTo>
                    <a:pt x="457" y="144"/>
                  </a:lnTo>
                  <a:lnTo>
                    <a:pt x="415" y="141"/>
                  </a:lnTo>
                  <a:close/>
                  <a:moveTo>
                    <a:pt x="416" y="0"/>
                  </a:moveTo>
                  <a:lnTo>
                    <a:pt x="468" y="3"/>
                  </a:lnTo>
                  <a:lnTo>
                    <a:pt x="519" y="13"/>
                  </a:lnTo>
                  <a:lnTo>
                    <a:pt x="566" y="29"/>
                  </a:lnTo>
                  <a:lnTo>
                    <a:pt x="612" y="49"/>
                  </a:lnTo>
                  <a:lnTo>
                    <a:pt x="654" y="75"/>
                  </a:lnTo>
                  <a:lnTo>
                    <a:pt x="693" y="106"/>
                  </a:lnTo>
                  <a:lnTo>
                    <a:pt x="728" y="141"/>
                  </a:lnTo>
                  <a:lnTo>
                    <a:pt x="758" y="180"/>
                  </a:lnTo>
                  <a:lnTo>
                    <a:pt x="783" y="222"/>
                  </a:lnTo>
                  <a:lnTo>
                    <a:pt x="805" y="266"/>
                  </a:lnTo>
                  <a:lnTo>
                    <a:pt x="819" y="315"/>
                  </a:lnTo>
                  <a:lnTo>
                    <a:pt x="829" y="366"/>
                  </a:lnTo>
                  <a:lnTo>
                    <a:pt x="833" y="418"/>
                  </a:lnTo>
                  <a:lnTo>
                    <a:pt x="829" y="469"/>
                  </a:lnTo>
                  <a:lnTo>
                    <a:pt x="819" y="520"/>
                  </a:lnTo>
                  <a:lnTo>
                    <a:pt x="805" y="569"/>
                  </a:lnTo>
                  <a:lnTo>
                    <a:pt x="783" y="613"/>
                  </a:lnTo>
                  <a:lnTo>
                    <a:pt x="758" y="655"/>
                  </a:lnTo>
                  <a:lnTo>
                    <a:pt x="728" y="694"/>
                  </a:lnTo>
                  <a:lnTo>
                    <a:pt x="693" y="729"/>
                  </a:lnTo>
                  <a:lnTo>
                    <a:pt x="654" y="760"/>
                  </a:lnTo>
                  <a:lnTo>
                    <a:pt x="612" y="786"/>
                  </a:lnTo>
                  <a:lnTo>
                    <a:pt x="566" y="806"/>
                  </a:lnTo>
                  <a:lnTo>
                    <a:pt x="519" y="822"/>
                  </a:lnTo>
                  <a:lnTo>
                    <a:pt x="468" y="832"/>
                  </a:lnTo>
                  <a:lnTo>
                    <a:pt x="416" y="835"/>
                  </a:lnTo>
                  <a:lnTo>
                    <a:pt x="364" y="832"/>
                  </a:lnTo>
                  <a:lnTo>
                    <a:pt x="313" y="822"/>
                  </a:lnTo>
                  <a:lnTo>
                    <a:pt x="266" y="806"/>
                  </a:lnTo>
                  <a:lnTo>
                    <a:pt x="220" y="786"/>
                  </a:lnTo>
                  <a:lnTo>
                    <a:pt x="178" y="760"/>
                  </a:lnTo>
                  <a:lnTo>
                    <a:pt x="139" y="729"/>
                  </a:lnTo>
                  <a:lnTo>
                    <a:pt x="104" y="694"/>
                  </a:lnTo>
                  <a:lnTo>
                    <a:pt x="74" y="655"/>
                  </a:lnTo>
                  <a:lnTo>
                    <a:pt x="48" y="613"/>
                  </a:lnTo>
                  <a:lnTo>
                    <a:pt x="27" y="569"/>
                  </a:lnTo>
                  <a:lnTo>
                    <a:pt x="13" y="520"/>
                  </a:lnTo>
                  <a:lnTo>
                    <a:pt x="3" y="469"/>
                  </a:lnTo>
                  <a:lnTo>
                    <a:pt x="0" y="418"/>
                  </a:lnTo>
                  <a:lnTo>
                    <a:pt x="3" y="366"/>
                  </a:lnTo>
                  <a:lnTo>
                    <a:pt x="13" y="315"/>
                  </a:lnTo>
                  <a:lnTo>
                    <a:pt x="27" y="266"/>
                  </a:lnTo>
                  <a:lnTo>
                    <a:pt x="48" y="222"/>
                  </a:lnTo>
                  <a:lnTo>
                    <a:pt x="74" y="180"/>
                  </a:lnTo>
                  <a:lnTo>
                    <a:pt x="104" y="141"/>
                  </a:lnTo>
                  <a:lnTo>
                    <a:pt x="139" y="106"/>
                  </a:lnTo>
                  <a:lnTo>
                    <a:pt x="178" y="75"/>
                  </a:lnTo>
                  <a:lnTo>
                    <a:pt x="220" y="49"/>
                  </a:lnTo>
                  <a:lnTo>
                    <a:pt x="266" y="29"/>
                  </a:lnTo>
                  <a:lnTo>
                    <a:pt x="313" y="13"/>
                  </a:lnTo>
                  <a:lnTo>
                    <a:pt x="364" y="3"/>
                  </a:lnTo>
                  <a:lnTo>
                    <a:pt x="4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sp>
        <p:nvSpPr>
          <p:cNvPr id="12" name="TextBox 11">
            <a:extLst>
              <a:ext uri="{FF2B5EF4-FFF2-40B4-BE49-F238E27FC236}">
                <a16:creationId xmlns:a16="http://schemas.microsoft.com/office/drawing/2014/main" id="{3AD2FAB1-0E44-242C-BC4A-1777631EE877}"/>
              </a:ext>
            </a:extLst>
          </p:cNvPr>
          <p:cNvSpPr txBox="1"/>
          <p:nvPr/>
        </p:nvSpPr>
        <p:spPr>
          <a:xfrm>
            <a:off x="235974" y="186813"/>
            <a:ext cx="747252" cy="369332"/>
          </a:xfrm>
          <a:prstGeom prst="rect">
            <a:avLst/>
          </a:prstGeom>
          <a:noFill/>
        </p:spPr>
        <p:txBody>
          <a:bodyPr wrap="square" rtlCol="0">
            <a:spAutoFit/>
          </a:bodyPr>
          <a:lstStyle/>
          <a:p>
            <a:r>
              <a:rPr lang="en-US" altLang="zh-CN" dirty="0"/>
              <a:t>13</a:t>
            </a:r>
            <a:endParaRPr lang="zh-CN" altLang="en-US" dirty="0"/>
          </a:p>
        </p:txBody>
      </p:sp>
    </p:spTree>
    <p:extLst>
      <p:ext uri="{BB962C8B-B14F-4D97-AF65-F5344CB8AC3E}">
        <p14:creationId xmlns:p14="http://schemas.microsoft.com/office/powerpoint/2010/main" val="855924094"/>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p:cTn id="11" dur="500" fill="hold"/>
                                        <p:tgtEl>
                                          <p:spTgt spid="66"/>
                                        </p:tgtEl>
                                        <p:attrNameLst>
                                          <p:attrName>ppt_w</p:attrName>
                                        </p:attrNameLst>
                                      </p:cBhvr>
                                      <p:tavLst>
                                        <p:tav tm="0">
                                          <p:val>
                                            <p:fltVal val="0"/>
                                          </p:val>
                                        </p:tav>
                                        <p:tav tm="100000">
                                          <p:val>
                                            <p:strVal val="#ppt_w"/>
                                          </p:val>
                                        </p:tav>
                                      </p:tavLst>
                                    </p:anim>
                                    <p:anim calcmode="lin" valueType="num">
                                      <p:cBhvr>
                                        <p:cTn id="12" dur="500" fill="hold"/>
                                        <p:tgtEl>
                                          <p:spTgt spid="66"/>
                                        </p:tgtEl>
                                        <p:attrNameLst>
                                          <p:attrName>ppt_h</p:attrName>
                                        </p:attrNameLst>
                                      </p:cBhvr>
                                      <p:tavLst>
                                        <p:tav tm="0">
                                          <p:val>
                                            <p:fltVal val="0"/>
                                          </p:val>
                                        </p:tav>
                                        <p:tav tm="100000">
                                          <p:val>
                                            <p:strVal val="#ppt_h"/>
                                          </p:val>
                                        </p:tav>
                                      </p:tavLst>
                                    </p:anim>
                                    <p:animEffect transition="in" filter="fade">
                                      <p:cBhvr>
                                        <p:cTn id="13" dur="500"/>
                                        <p:tgtEl>
                                          <p:spTgt spid="66"/>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right)">
                                      <p:cBhvr>
                                        <p:cTn id="17" dur="500"/>
                                        <p:tgtEl>
                                          <p:spTgt spid="81"/>
                                        </p:tgtEl>
                                      </p:cBhvr>
                                    </p:animEffect>
                                  </p:childTnLst>
                                </p:cTn>
                              </p:par>
                            </p:childTnLst>
                          </p:cTn>
                        </p:par>
                        <p:par>
                          <p:cTn id="18" fill="hold">
                            <p:stCondLst>
                              <p:cond delay="1500"/>
                            </p:stCondLst>
                            <p:childTnLst>
                              <p:par>
                                <p:cTn id="19" presetID="2" presetClass="entr" presetSubtype="8" accel="20000" decel="80000" fill="hold" grpId="0" nodeType="after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500" fill="hold"/>
                                        <p:tgtEl>
                                          <p:spTgt spid="64"/>
                                        </p:tgtEl>
                                        <p:attrNameLst>
                                          <p:attrName>ppt_x</p:attrName>
                                        </p:attrNameLst>
                                      </p:cBhvr>
                                      <p:tavLst>
                                        <p:tav tm="0">
                                          <p:val>
                                            <p:strVal val="0-#ppt_w/2"/>
                                          </p:val>
                                        </p:tav>
                                        <p:tav tm="100000">
                                          <p:val>
                                            <p:strVal val="#ppt_x"/>
                                          </p:val>
                                        </p:tav>
                                      </p:tavLst>
                                    </p:anim>
                                    <p:anim calcmode="lin" valueType="num">
                                      <p:cBhvr additive="base">
                                        <p:cTn id="22" dur="500" fill="hold"/>
                                        <p:tgtEl>
                                          <p:spTgt spid="6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3">
            <a:extLst>
              <a:ext uri="{FF2B5EF4-FFF2-40B4-BE49-F238E27FC236}">
                <a16:creationId xmlns:a16="http://schemas.microsoft.com/office/drawing/2014/main" id="{EE134CD0-9D46-D8FD-6CC6-A4439479F246}"/>
              </a:ext>
            </a:extLst>
          </p:cNvPr>
          <p:cNvGrpSpPr/>
          <p:nvPr/>
        </p:nvGrpSpPr>
        <p:grpSpPr>
          <a:xfrm>
            <a:off x="467293" y="459503"/>
            <a:ext cx="1752009" cy="844185"/>
            <a:chOff x="508001" y="3092555"/>
            <a:chExt cx="1752009" cy="844185"/>
          </a:xfrm>
        </p:grpSpPr>
        <p:sp>
          <p:nvSpPr>
            <p:cNvPr id="3" name="Freeform 5">
              <a:extLst>
                <a:ext uri="{FF2B5EF4-FFF2-40B4-BE49-F238E27FC236}">
                  <a16:creationId xmlns:a16="http://schemas.microsoft.com/office/drawing/2014/main" id="{B70584D3-C9C7-3998-F5CC-C0FD755B54AA}"/>
                </a:ext>
              </a:extLst>
            </p:cNvPr>
            <p:cNvSpPr/>
            <p:nvPr/>
          </p:nvSpPr>
          <p:spPr bwMode="auto">
            <a:xfrm>
              <a:off x="508001" y="3515145"/>
              <a:ext cx="1752009" cy="421595"/>
            </a:xfrm>
            <a:custGeom>
              <a:avLst/>
              <a:gdLst>
                <a:gd name="T0" fmla="*/ 1762 w 1762"/>
                <a:gd name="T1" fmla="*/ 0 h 424"/>
                <a:gd name="T2" fmla="*/ 1387 w 1762"/>
                <a:gd name="T3" fmla="*/ 424 h 424"/>
                <a:gd name="T4" fmla="*/ 0 w 1762"/>
                <a:gd name="T5" fmla="*/ 424 h 424"/>
                <a:gd name="T6" fmla="*/ 376 w 1762"/>
                <a:gd name="T7" fmla="*/ 0 h 424"/>
                <a:gd name="T8" fmla="*/ 1762 w 1762"/>
                <a:gd name="T9" fmla="*/ 0 h 424"/>
              </a:gdLst>
              <a:ahLst/>
              <a:cxnLst>
                <a:cxn ang="0">
                  <a:pos x="T0" y="T1"/>
                </a:cxn>
                <a:cxn ang="0">
                  <a:pos x="T2" y="T3"/>
                </a:cxn>
                <a:cxn ang="0">
                  <a:pos x="T4" y="T5"/>
                </a:cxn>
                <a:cxn ang="0">
                  <a:pos x="T6" y="T7"/>
                </a:cxn>
                <a:cxn ang="0">
                  <a:pos x="T8" y="T9"/>
                </a:cxn>
              </a:cxnLst>
              <a:rect l="0" t="0" r="r" b="b"/>
              <a:pathLst>
                <a:path w="1762" h="424">
                  <a:moveTo>
                    <a:pt x="1762" y="0"/>
                  </a:moveTo>
                  <a:lnTo>
                    <a:pt x="1387" y="424"/>
                  </a:lnTo>
                  <a:lnTo>
                    <a:pt x="0" y="424"/>
                  </a:lnTo>
                  <a:lnTo>
                    <a:pt x="376" y="0"/>
                  </a:lnTo>
                  <a:lnTo>
                    <a:pt x="176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 name="Freeform 6">
              <a:extLst>
                <a:ext uri="{FF2B5EF4-FFF2-40B4-BE49-F238E27FC236}">
                  <a16:creationId xmlns:a16="http://schemas.microsoft.com/office/drawing/2014/main" id="{FD84CD70-A9D8-205E-BC08-4DB1A1C57242}"/>
                </a:ext>
              </a:extLst>
            </p:cNvPr>
            <p:cNvSpPr/>
            <p:nvPr/>
          </p:nvSpPr>
          <p:spPr bwMode="auto">
            <a:xfrm>
              <a:off x="508001" y="3092555"/>
              <a:ext cx="1752009" cy="422590"/>
            </a:xfrm>
            <a:custGeom>
              <a:avLst/>
              <a:gdLst>
                <a:gd name="T0" fmla="*/ 0 w 1762"/>
                <a:gd name="T1" fmla="*/ 0 h 425"/>
                <a:gd name="T2" fmla="*/ 376 w 1762"/>
                <a:gd name="T3" fmla="*/ 425 h 425"/>
                <a:gd name="T4" fmla="*/ 1762 w 1762"/>
                <a:gd name="T5" fmla="*/ 425 h 425"/>
                <a:gd name="T6" fmla="*/ 1387 w 1762"/>
                <a:gd name="T7" fmla="*/ 0 h 425"/>
                <a:gd name="T8" fmla="*/ 0 w 1762"/>
                <a:gd name="T9" fmla="*/ 0 h 425"/>
              </a:gdLst>
              <a:ahLst/>
              <a:cxnLst>
                <a:cxn ang="0">
                  <a:pos x="T0" y="T1"/>
                </a:cxn>
                <a:cxn ang="0">
                  <a:pos x="T2" y="T3"/>
                </a:cxn>
                <a:cxn ang="0">
                  <a:pos x="T4" y="T5"/>
                </a:cxn>
                <a:cxn ang="0">
                  <a:pos x="T6" y="T7"/>
                </a:cxn>
                <a:cxn ang="0">
                  <a:pos x="T8" y="T9"/>
                </a:cxn>
              </a:cxnLst>
              <a:rect l="0" t="0" r="r" b="b"/>
              <a:pathLst>
                <a:path w="1762" h="425">
                  <a:moveTo>
                    <a:pt x="0" y="0"/>
                  </a:moveTo>
                  <a:lnTo>
                    <a:pt x="376" y="425"/>
                  </a:lnTo>
                  <a:lnTo>
                    <a:pt x="1762" y="425"/>
                  </a:lnTo>
                  <a:lnTo>
                    <a:pt x="1387" y="0"/>
                  </a:lnTo>
                  <a:lnTo>
                    <a:pt x="0" y="0"/>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5" name="Group 40">
            <a:extLst>
              <a:ext uri="{FF2B5EF4-FFF2-40B4-BE49-F238E27FC236}">
                <a16:creationId xmlns:a16="http://schemas.microsoft.com/office/drawing/2014/main" id="{F7958981-B47F-675B-0BBD-1615D26BDCD1}"/>
              </a:ext>
            </a:extLst>
          </p:cNvPr>
          <p:cNvGrpSpPr/>
          <p:nvPr/>
        </p:nvGrpSpPr>
        <p:grpSpPr>
          <a:xfrm>
            <a:off x="1977679" y="459503"/>
            <a:ext cx="2975034" cy="844185"/>
            <a:chOff x="2018387" y="3092555"/>
            <a:chExt cx="2975034" cy="844185"/>
          </a:xfrm>
        </p:grpSpPr>
        <p:sp>
          <p:nvSpPr>
            <p:cNvPr id="6" name="Freeform 7">
              <a:extLst>
                <a:ext uri="{FF2B5EF4-FFF2-40B4-BE49-F238E27FC236}">
                  <a16:creationId xmlns:a16="http://schemas.microsoft.com/office/drawing/2014/main" id="{B96C1564-FC62-E2A1-2E40-A70585BA3BBB}"/>
                </a:ext>
              </a:extLst>
            </p:cNvPr>
            <p:cNvSpPr/>
            <p:nvPr/>
          </p:nvSpPr>
          <p:spPr bwMode="auto">
            <a:xfrm>
              <a:off x="2018387" y="3515145"/>
              <a:ext cx="2764236" cy="421595"/>
            </a:xfrm>
            <a:custGeom>
              <a:avLst/>
              <a:gdLst>
                <a:gd name="T0" fmla="*/ 2780 w 2780"/>
                <a:gd name="T1" fmla="*/ 0 h 424"/>
                <a:gd name="T2" fmla="*/ 2780 w 2780"/>
                <a:gd name="T3" fmla="*/ 424 h 424"/>
                <a:gd name="T4" fmla="*/ 0 w 2780"/>
                <a:gd name="T5" fmla="*/ 424 h 424"/>
                <a:gd name="T6" fmla="*/ 375 w 2780"/>
                <a:gd name="T7" fmla="*/ 0 h 424"/>
                <a:gd name="T8" fmla="*/ 2780 w 2780"/>
                <a:gd name="T9" fmla="*/ 0 h 424"/>
              </a:gdLst>
              <a:ahLst/>
              <a:cxnLst>
                <a:cxn ang="0">
                  <a:pos x="T0" y="T1"/>
                </a:cxn>
                <a:cxn ang="0">
                  <a:pos x="T2" y="T3"/>
                </a:cxn>
                <a:cxn ang="0">
                  <a:pos x="T4" y="T5"/>
                </a:cxn>
                <a:cxn ang="0">
                  <a:pos x="T6" y="T7"/>
                </a:cxn>
                <a:cxn ang="0">
                  <a:pos x="T8" y="T9"/>
                </a:cxn>
              </a:cxnLst>
              <a:rect l="0" t="0" r="r" b="b"/>
              <a:pathLst>
                <a:path w="2780" h="424">
                  <a:moveTo>
                    <a:pt x="2780" y="0"/>
                  </a:moveTo>
                  <a:lnTo>
                    <a:pt x="2780" y="424"/>
                  </a:lnTo>
                  <a:lnTo>
                    <a:pt x="0" y="424"/>
                  </a:lnTo>
                  <a:lnTo>
                    <a:pt x="375" y="0"/>
                  </a:lnTo>
                  <a:lnTo>
                    <a:pt x="2780" y="0"/>
                  </a:lnTo>
                  <a:close/>
                </a:path>
              </a:pathLst>
            </a:custGeom>
            <a:solidFill>
              <a:schemeClr val="tx1">
                <a:lumMod val="10000"/>
                <a:lumOff val="9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7" name="Freeform 8">
              <a:extLst>
                <a:ext uri="{FF2B5EF4-FFF2-40B4-BE49-F238E27FC236}">
                  <a16:creationId xmlns:a16="http://schemas.microsoft.com/office/drawing/2014/main" id="{EFA70CEC-9580-A2F0-B5F4-002FBEAF4EB6}"/>
                </a:ext>
              </a:extLst>
            </p:cNvPr>
            <p:cNvSpPr/>
            <p:nvPr/>
          </p:nvSpPr>
          <p:spPr bwMode="auto">
            <a:xfrm>
              <a:off x="2018387" y="3092555"/>
              <a:ext cx="2764236" cy="422590"/>
            </a:xfrm>
            <a:custGeom>
              <a:avLst/>
              <a:gdLst>
                <a:gd name="T0" fmla="*/ 0 w 2780"/>
                <a:gd name="T1" fmla="*/ 0 h 425"/>
                <a:gd name="T2" fmla="*/ 375 w 2780"/>
                <a:gd name="T3" fmla="*/ 425 h 425"/>
                <a:gd name="T4" fmla="*/ 2780 w 2780"/>
                <a:gd name="T5" fmla="*/ 425 h 425"/>
                <a:gd name="T6" fmla="*/ 2780 w 2780"/>
                <a:gd name="T7" fmla="*/ 0 h 425"/>
                <a:gd name="T8" fmla="*/ 0 w 2780"/>
                <a:gd name="T9" fmla="*/ 0 h 425"/>
              </a:gdLst>
              <a:ahLst/>
              <a:cxnLst>
                <a:cxn ang="0">
                  <a:pos x="T0" y="T1"/>
                </a:cxn>
                <a:cxn ang="0">
                  <a:pos x="T2" y="T3"/>
                </a:cxn>
                <a:cxn ang="0">
                  <a:pos x="T4" y="T5"/>
                </a:cxn>
                <a:cxn ang="0">
                  <a:pos x="T6" y="T7"/>
                </a:cxn>
                <a:cxn ang="0">
                  <a:pos x="T8" y="T9"/>
                </a:cxn>
              </a:cxnLst>
              <a:rect l="0" t="0" r="r" b="b"/>
              <a:pathLst>
                <a:path w="2780" h="425">
                  <a:moveTo>
                    <a:pt x="0" y="0"/>
                  </a:moveTo>
                  <a:lnTo>
                    <a:pt x="375" y="425"/>
                  </a:lnTo>
                  <a:lnTo>
                    <a:pt x="2780" y="425"/>
                  </a:lnTo>
                  <a:lnTo>
                    <a:pt x="2780" y="0"/>
                  </a:lnTo>
                  <a:lnTo>
                    <a:pt x="0"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8" name="Rectangle 9">
              <a:extLst>
                <a:ext uri="{FF2B5EF4-FFF2-40B4-BE49-F238E27FC236}">
                  <a16:creationId xmlns:a16="http://schemas.microsoft.com/office/drawing/2014/main" id="{84225D45-F4FF-13D1-0FFF-1E5D35BDA0D2}"/>
                </a:ext>
              </a:extLst>
            </p:cNvPr>
            <p:cNvSpPr>
              <a:spLocks noChangeArrowheads="1"/>
            </p:cNvSpPr>
            <p:nvPr/>
          </p:nvSpPr>
          <p:spPr bwMode="auto">
            <a:xfrm>
              <a:off x="4782623" y="3092555"/>
              <a:ext cx="210798" cy="422590"/>
            </a:xfrm>
            <a:prstGeom prst="rect">
              <a:avLst/>
            </a:pr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9" name="Rectangle 10">
              <a:extLst>
                <a:ext uri="{FF2B5EF4-FFF2-40B4-BE49-F238E27FC236}">
                  <a16:creationId xmlns:a16="http://schemas.microsoft.com/office/drawing/2014/main" id="{96C13047-0241-04F5-1863-5968B9FD2603}"/>
                </a:ext>
              </a:extLst>
            </p:cNvPr>
            <p:cNvSpPr>
              <a:spLocks noChangeArrowheads="1"/>
            </p:cNvSpPr>
            <p:nvPr/>
          </p:nvSpPr>
          <p:spPr bwMode="auto">
            <a:xfrm>
              <a:off x="4782623" y="3515145"/>
              <a:ext cx="210798" cy="421595"/>
            </a:xfrm>
            <a:prstGeom prst="rect">
              <a:avLst/>
            </a:pr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10" name="Group 50">
            <a:extLst>
              <a:ext uri="{FF2B5EF4-FFF2-40B4-BE49-F238E27FC236}">
                <a16:creationId xmlns:a16="http://schemas.microsoft.com/office/drawing/2014/main" id="{C8264059-28D9-194F-3DCA-EB43F3194267}"/>
              </a:ext>
            </a:extLst>
          </p:cNvPr>
          <p:cNvGrpSpPr/>
          <p:nvPr/>
        </p:nvGrpSpPr>
        <p:grpSpPr>
          <a:xfrm>
            <a:off x="1078164" y="722083"/>
            <a:ext cx="528168" cy="388190"/>
            <a:chOff x="685800" y="2752725"/>
            <a:chExt cx="581025" cy="427038"/>
          </a:xfrm>
          <a:solidFill>
            <a:schemeClr val="bg1"/>
          </a:solidFill>
        </p:grpSpPr>
        <p:sp>
          <p:nvSpPr>
            <p:cNvPr id="11" name="Freeform 274">
              <a:extLst>
                <a:ext uri="{FF2B5EF4-FFF2-40B4-BE49-F238E27FC236}">
                  <a16:creationId xmlns:a16="http://schemas.microsoft.com/office/drawing/2014/main" id="{82411598-B3C4-DBE1-FEF0-D1759896F880}"/>
                </a:ext>
              </a:extLst>
            </p:cNvPr>
            <p:cNvSpPr>
              <a:spLocks noEditPoints="1"/>
            </p:cNvSpPr>
            <p:nvPr/>
          </p:nvSpPr>
          <p:spPr bwMode="auto">
            <a:xfrm>
              <a:off x="685800" y="2752725"/>
              <a:ext cx="503238" cy="365125"/>
            </a:xfrm>
            <a:custGeom>
              <a:avLst/>
              <a:gdLst>
                <a:gd name="T0" fmla="*/ 378 w 3169"/>
                <a:gd name="T1" fmla="*/ 260 h 2308"/>
                <a:gd name="T2" fmla="*/ 325 w 3169"/>
                <a:gd name="T3" fmla="*/ 283 h 2308"/>
                <a:gd name="T4" fmla="*/ 284 w 3169"/>
                <a:gd name="T5" fmla="*/ 323 h 2308"/>
                <a:gd name="T6" fmla="*/ 262 w 3169"/>
                <a:gd name="T7" fmla="*/ 376 h 2308"/>
                <a:gd name="T8" fmla="*/ 258 w 3169"/>
                <a:gd name="T9" fmla="*/ 464 h 2308"/>
                <a:gd name="T10" fmla="*/ 2947 w 3169"/>
                <a:gd name="T11" fmla="*/ 406 h 2308"/>
                <a:gd name="T12" fmla="*/ 2935 w 3169"/>
                <a:gd name="T13" fmla="*/ 349 h 2308"/>
                <a:gd name="T14" fmla="*/ 2902 w 3169"/>
                <a:gd name="T15" fmla="*/ 301 h 2308"/>
                <a:gd name="T16" fmla="*/ 2856 w 3169"/>
                <a:gd name="T17" fmla="*/ 269 h 2308"/>
                <a:gd name="T18" fmla="*/ 2797 w 3169"/>
                <a:gd name="T19" fmla="*/ 258 h 2308"/>
                <a:gd name="T20" fmla="*/ 413 w 3169"/>
                <a:gd name="T21" fmla="*/ 0 h 2308"/>
                <a:gd name="T22" fmla="*/ 2807 w 3169"/>
                <a:gd name="T23" fmla="*/ 3 h 2308"/>
                <a:gd name="T24" fmla="*/ 2905 w 3169"/>
                <a:gd name="T25" fmla="*/ 27 h 2308"/>
                <a:gd name="T26" fmla="*/ 2991 w 3169"/>
                <a:gd name="T27" fmla="*/ 74 h 2308"/>
                <a:gd name="T28" fmla="*/ 3064 w 3169"/>
                <a:gd name="T29" fmla="*/ 138 h 2308"/>
                <a:gd name="T30" fmla="*/ 3120 w 3169"/>
                <a:gd name="T31" fmla="*/ 218 h 2308"/>
                <a:gd name="T32" fmla="*/ 3156 w 3169"/>
                <a:gd name="T33" fmla="*/ 311 h 2308"/>
                <a:gd name="T34" fmla="*/ 3169 w 3169"/>
                <a:gd name="T35" fmla="*/ 412 h 2308"/>
                <a:gd name="T36" fmla="*/ 3122 w 3169"/>
                <a:gd name="T37" fmla="*/ 962 h 2308"/>
                <a:gd name="T38" fmla="*/ 2961 w 3169"/>
                <a:gd name="T39" fmla="*/ 962 h 2308"/>
                <a:gd name="T40" fmla="*/ 2947 w 3169"/>
                <a:gd name="T41" fmla="*/ 856 h 2308"/>
                <a:gd name="T42" fmla="*/ 258 w 3169"/>
                <a:gd name="T43" fmla="*/ 1900 h 2308"/>
                <a:gd name="T44" fmla="*/ 270 w 3169"/>
                <a:gd name="T45" fmla="*/ 1958 h 2308"/>
                <a:gd name="T46" fmla="*/ 302 w 3169"/>
                <a:gd name="T47" fmla="*/ 2006 h 2308"/>
                <a:gd name="T48" fmla="*/ 349 w 3169"/>
                <a:gd name="T49" fmla="*/ 2038 h 2308"/>
                <a:gd name="T50" fmla="*/ 408 w 3169"/>
                <a:gd name="T51" fmla="*/ 2049 h 2308"/>
                <a:gd name="T52" fmla="*/ 2246 w 3169"/>
                <a:gd name="T53" fmla="*/ 2308 h 2308"/>
                <a:gd name="T54" fmla="*/ 362 w 3169"/>
                <a:gd name="T55" fmla="*/ 2305 h 2308"/>
                <a:gd name="T56" fmla="*/ 264 w 3169"/>
                <a:gd name="T57" fmla="*/ 2279 h 2308"/>
                <a:gd name="T58" fmla="*/ 177 w 3169"/>
                <a:gd name="T59" fmla="*/ 2234 h 2308"/>
                <a:gd name="T60" fmla="*/ 104 w 3169"/>
                <a:gd name="T61" fmla="*/ 2169 h 2308"/>
                <a:gd name="T62" fmla="*/ 49 w 3169"/>
                <a:gd name="T63" fmla="*/ 2089 h 2308"/>
                <a:gd name="T64" fmla="*/ 12 w 3169"/>
                <a:gd name="T65" fmla="*/ 1997 h 2308"/>
                <a:gd name="T66" fmla="*/ 0 w 3169"/>
                <a:gd name="T67" fmla="*/ 1895 h 2308"/>
                <a:gd name="T68" fmla="*/ 3 w 3169"/>
                <a:gd name="T69" fmla="*/ 361 h 2308"/>
                <a:gd name="T70" fmla="*/ 28 w 3169"/>
                <a:gd name="T71" fmla="*/ 263 h 2308"/>
                <a:gd name="T72" fmla="*/ 74 w 3169"/>
                <a:gd name="T73" fmla="*/ 177 h 2308"/>
                <a:gd name="T74" fmla="*/ 139 w 3169"/>
                <a:gd name="T75" fmla="*/ 104 h 2308"/>
                <a:gd name="T76" fmla="*/ 220 w 3169"/>
                <a:gd name="T77" fmla="*/ 48 h 2308"/>
                <a:gd name="T78" fmla="*/ 312 w 3169"/>
                <a:gd name="T79" fmla="*/ 12 h 2308"/>
                <a:gd name="T80" fmla="*/ 413 w 3169"/>
                <a:gd name="T81" fmla="*/ 0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2308">
                  <a:moveTo>
                    <a:pt x="408" y="258"/>
                  </a:moveTo>
                  <a:lnTo>
                    <a:pt x="378" y="260"/>
                  </a:lnTo>
                  <a:lnTo>
                    <a:pt x="349" y="269"/>
                  </a:lnTo>
                  <a:lnTo>
                    <a:pt x="325" y="283"/>
                  </a:lnTo>
                  <a:lnTo>
                    <a:pt x="303" y="301"/>
                  </a:lnTo>
                  <a:lnTo>
                    <a:pt x="284" y="323"/>
                  </a:lnTo>
                  <a:lnTo>
                    <a:pt x="271" y="349"/>
                  </a:lnTo>
                  <a:lnTo>
                    <a:pt x="262" y="376"/>
                  </a:lnTo>
                  <a:lnTo>
                    <a:pt x="258" y="406"/>
                  </a:lnTo>
                  <a:lnTo>
                    <a:pt x="258" y="464"/>
                  </a:lnTo>
                  <a:lnTo>
                    <a:pt x="2947" y="464"/>
                  </a:lnTo>
                  <a:lnTo>
                    <a:pt x="2947" y="406"/>
                  </a:lnTo>
                  <a:lnTo>
                    <a:pt x="2944" y="376"/>
                  </a:lnTo>
                  <a:lnTo>
                    <a:pt x="2935" y="349"/>
                  </a:lnTo>
                  <a:lnTo>
                    <a:pt x="2921" y="323"/>
                  </a:lnTo>
                  <a:lnTo>
                    <a:pt x="2902" y="301"/>
                  </a:lnTo>
                  <a:lnTo>
                    <a:pt x="2881" y="283"/>
                  </a:lnTo>
                  <a:lnTo>
                    <a:pt x="2856" y="269"/>
                  </a:lnTo>
                  <a:lnTo>
                    <a:pt x="2827" y="260"/>
                  </a:lnTo>
                  <a:lnTo>
                    <a:pt x="2797" y="258"/>
                  </a:lnTo>
                  <a:lnTo>
                    <a:pt x="408" y="258"/>
                  </a:lnTo>
                  <a:close/>
                  <a:moveTo>
                    <a:pt x="413" y="0"/>
                  </a:moveTo>
                  <a:lnTo>
                    <a:pt x="2756" y="0"/>
                  </a:lnTo>
                  <a:lnTo>
                    <a:pt x="2807" y="3"/>
                  </a:lnTo>
                  <a:lnTo>
                    <a:pt x="2857" y="12"/>
                  </a:lnTo>
                  <a:lnTo>
                    <a:pt x="2905" y="27"/>
                  </a:lnTo>
                  <a:lnTo>
                    <a:pt x="2949" y="47"/>
                  </a:lnTo>
                  <a:lnTo>
                    <a:pt x="2991" y="74"/>
                  </a:lnTo>
                  <a:lnTo>
                    <a:pt x="3030" y="104"/>
                  </a:lnTo>
                  <a:lnTo>
                    <a:pt x="3064" y="138"/>
                  </a:lnTo>
                  <a:lnTo>
                    <a:pt x="3094" y="177"/>
                  </a:lnTo>
                  <a:lnTo>
                    <a:pt x="3120" y="218"/>
                  </a:lnTo>
                  <a:lnTo>
                    <a:pt x="3141" y="263"/>
                  </a:lnTo>
                  <a:lnTo>
                    <a:pt x="3156" y="311"/>
                  </a:lnTo>
                  <a:lnTo>
                    <a:pt x="3165" y="360"/>
                  </a:lnTo>
                  <a:lnTo>
                    <a:pt x="3169" y="412"/>
                  </a:lnTo>
                  <a:lnTo>
                    <a:pt x="3169" y="964"/>
                  </a:lnTo>
                  <a:lnTo>
                    <a:pt x="3122" y="962"/>
                  </a:lnTo>
                  <a:lnTo>
                    <a:pt x="2976" y="962"/>
                  </a:lnTo>
                  <a:lnTo>
                    <a:pt x="2961" y="962"/>
                  </a:lnTo>
                  <a:lnTo>
                    <a:pt x="2947" y="962"/>
                  </a:lnTo>
                  <a:lnTo>
                    <a:pt x="2947" y="856"/>
                  </a:lnTo>
                  <a:lnTo>
                    <a:pt x="258" y="856"/>
                  </a:lnTo>
                  <a:lnTo>
                    <a:pt x="258" y="1900"/>
                  </a:lnTo>
                  <a:lnTo>
                    <a:pt x="262" y="1930"/>
                  </a:lnTo>
                  <a:lnTo>
                    <a:pt x="270" y="1958"/>
                  </a:lnTo>
                  <a:lnTo>
                    <a:pt x="284" y="1984"/>
                  </a:lnTo>
                  <a:lnTo>
                    <a:pt x="302" y="2006"/>
                  </a:lnTo>
                  <a:lnTo>
                    <a:pt x="324" y="2023"/>
                  </a:lnTo>
                  <a:lnTo>
                    <a:pt x="349" y="2038"/>
                  </a:lnTo>
                  <a:lnTo>
                    <a:pt x="377" y="2047"/>
                  </a:lnTo>
                  <a:lnTo>
                    <a:pt x="408" y="2049"/>
                  </a:lnTo>
                  <a:lnTo>
                    <a:pt x="2246" y="2049"/>
                  </a:lnTo>
                  <a:lnTo>
                    <a:pt x="2246" y="2308"/>
                  </a:lnTo>
                  <a:lnTo>
                    <a:pt x="413" y="2308"/>
                  </a:lnTo>
                  <a:lnTo>
                    <a:pt x="362" y="2305"/>
                  </a:lnTo>
                  <a:lnTo>
                    <a:pt x="312" y="2295"/>
                  </a:lnTo>
                  <a:lnTo>
                    <a:pt x="264" y="2279"/>
                  </a:lnTo>
                  <a:lnTo>
                    <a:pt x="220" y="2260"/>
                  </a:lnTo>
                  <a:lnTo>
                    <a:pt x="177" y="2234"/>
                  </a:lnTo>
                  <a:lnTo>
                    <a:pt x="140" y="2203"/>
                  </a:lnTo>
                  <a:lnTo>
                    <a:pt x="104" y="2169"/>
                  </a:lnTo>
                  <a:lnTo>
                    <a:pt x="74" y="2131"/>
                  </a:lnTo>
                  <a:lnTo>
                    <a:pt x="49" y="2089"/>
                  </a:lnTo>
                  <a:lnTo>
                    <a:pt x="28" y="2045"/>
                  </a:lnTo>
                  <a:lnTo>
                    <a:pt x="12" y="1997"/>
                  </a:lnTo>
                  <a:lnTo>
                    <a:pt x="3" y="1947"/>
                  </a:lnTo>
                  <a:lnTo>
                    <a:pt x="0" y="1895"/>
                  </a:lnTo>
                  <a:lnTo>
                    <a:pt x="0" y="412"/>
                  </a:lnTo>
                  <a:lnTo>
                    <a:pt x="3" y="361"/>
                  </a:lnTo>
                  <a:lnTo>
                    <a:pt x="12" y="311"/>
                  </a:lnTo>
                  <a:lnTo>
                    <a:pt x="28" y="263"/>
                  </a:lnTo>
                  <a:lnTo>
                    <a:pt x="49" y="219"/>
                  </a:lnTo>
                  <a:lnTo>
                    <a:pt x="74" y="177"/>
                  </a:lnTo>
                  <a:lnTo>
                    <a:pt x="104" y="138"/>
                  </a:lnTo>
                  <a:lnTo>
                    <a:pt x="139" y="104"/>
                  </a:lnTo>
                  <a:lnTo>
                    <a:pt x="177" y="74"/>
                  </a:lnTo>
                  <a:lnTo>
                    <a:pt x="220" y="48"/>
                  </a:lnTo>
                  <a:lnTo>
                    <a:pt x="264" y="27"/>
                  </a:lnTo>
                  <a:lnTo>
                    <a:pt x="312" y="12"/>
                  </a:lnTo>
                  <a:lnTo>
                    <a:pt x="362" y="3"/>
                  </a:lnTo>
                  <a:lnTo>
                    <a:pt x="41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2" name="Freeform 275">
              <a:extLst>
                <a:ext uri="{FF2B5EF4-FFF2-40B4-BE49-F238E27FC236}">
                  <a16:creationId xmlns:a16="http://schemas.microsoft.com/office/drawing/2014/main" id="{74BFDE3A-2592-BF9C-9C0E-F50DB8642BCD}"/>
                </a:ext>
              </a:extLst>
            </p:cNvPr>
            <p:cNvSpPr>
              <a:spLocks noEditPoints="1"/>
            </p:cNvSpPr>
            <p:nvPr/>
          </p:nvSpPr>
          <p:spPr bwMode="auto">
            <a:xfrm>
              <a:off x="1073150" y="2935288"/>
              <a:ext cx="193675" cy="244475"/>
            </a:xfrm>
            <a:custGeom>
              <a:avLst/>
              <a:gdLst>
                <a:gd name="T0" fmla="*/ 561 w 1218"/>
                <a:gd name="T1" fmla="*/ 966 h 1541"/>
                <a:gd name="T2" fmla="*/ 516 w 1218"/>
                <a:gd name="T3" fmla="*/ 1013 h 1541"/>
                <a:gd name="T4" fmla="*/ 510 w 1218"/>
                <a:gd name="T5" fmla="*/ 1080 h 1541"/>
                <a:gd name="T6" fmla="*/ 548 w 1218"/>
                <a:gd name="T7" fmla="*/ 1135 h 1541"/>
                <a:gd name="T8" fmla="*/ 558 w 1218"/>
                <a:gd name="T9" fmla="*/ 1155 h 1541"/>
                <a:gd name="T10" fmla="*/ 568 w 1218"/>
                <a:gd name="T11" fmla="*/ 1316 h 1541"/>
                <a:gd name="T12" fmla="*/ 609 w 1218"/>
                <a:gd name="T13" fmla="*/ 1336 h 1541"/>
                <a:gd name="T14" fmla="*/ 649 w 1218"/>
                <a:gd name="T15" fmla="*/ 1316 h 1541"/>
                <a:gd name="T16" fmla="*/ 659 w 1218"/>
                <a:gd name="T17" fmla="*/ 1156 h 1541"/>
                <a:gd name="T18" fmla="*/ 669 w 1218"/>
                <a:gd name="T19" fmla="*/ 1134 h 1541"/>
                <a:gd name="T20" fmla="*/ 707 w 1218"/>
                <a:gd name="T21" fmla="*/ 1078 h 1541"/>
                <a:gd name="T22" fmla="*/ 699 w 1218"/>
                <a:gd name="T23" fmla="*/ 1009 h 1541"/>
                <a:gd name="T24" fmla="*/ 649 w 1218"/>
                <a:gd name="T25" fmla="*/ 962 h 1541"/>
                <a:gd name="T26" fmla="*/ 536 w 1218"/>
                <a:gd name="T27" fmla="*/ 201 h 1541"/>
                <a:gd name="T28" fmla="*/ 438 w 1218"/>
                <a:gd name="T29" fmla="*/ 228 h 1541"/>
                <a:gd name="T30" fmla="*/ 368 w 1218"/>
                <a:gd name="T31" fmla="*/ 297 h 1541"/>
                <a:gd name="T32" fmla="*/ 341 w 1218"/>
                <a:gd name="T33" fmla="*/ 395 h 1541"/>
                <a:gd name="T34" fmla="*/ 347 w 1218"/>
                <a:gd name="T35" fmla="*/ 692 h 1541"/>
                <a:gd name="T36" fmla="*/ 877 w 1218"/>
                <a:gd name="T37" fmla="*/ 649 h 1541"/>
                <a:gd name="T38" fmla="*/ 873 w 1218"/>
                <a:gd name="T39" fmla="*/ 361 h 1541"/>
                <a:gd name="T40" fmla="*/ 831 w 1218"/>
                <a:gd name="T41" fmla="*/ 271 h 1541"/>
                <a:gd name="T42" fmla="*/ 750 w 1218"/>
                <a:gd name="T43" fmla="*/ 213 h 1541"/>
                <a:gd name="T44" fmla="*/ 536 w 1218"/>
                <a:gd name="T45" fmla="*/ 201 h 1541"/>
                <a:gd name="T46" fmla="*/ 733 w 1218"/>
                <a:gd name="T47" fmla="*/ 4 h 1541"/>
                <a:gd name="T48" fmla="*/ 868 w 1218"/>
                <a:gd name="T49" fmla="*/ 47 h 1541"/>
                <a:gd name="T50" fmla="*/ 978 w 1218"/>
                <a:gd name="T51" fmla="*/ 132 h 1541"/>
                <a:gd name="T52" fmla="*/ 1051 w 1218"/>
                <a:gd name="T53" fmla="*/ 252 h 1541"/>
                <a:gd name="T54" fmla="*/ 1078 w 1218"/>
                <a:gd name="T55" fmla="*/ 394 h 1541"/>
                <a:gd name="T56" fmla="*/ 1075 w 1218"/>
                <a:gd name="T57" fmla="*/ 695 h 1541"/>
                <a:gd name="T58" fmla="*/ 1156 w 1218"/>
                <a:gd name="T59" fmla="*/ 737 h 1541"/>
                <a:gd name="T60" fmla="*/ 1207 w 1218"/>
                <a:gd name="T61" fmla="*/ 813 h 1541"/>
                <a:gd name="T62" fmla="*/ 1218 w 1218"/>
                <a:gd name="T63" fmla="*/ 1358 h 1541"/>
                <a:gd name="T64" fmla="*/ 1192 w 1218"/>
                <a:gd name="T65" fmla="*/ 1450 h 1541"/>
                <a:gd name="T66" fmla="*/ 1127 w 1218"/>
                <a:gd name="T67" fmla="*/ 1517 h 1541"/>
                <a:gd name="T68" fmla="*/ 1034 w 1218"/>
                <a:gd name="T69" fmla="*/ 1541 h 1541"/>
                <a:gd name="T70" fmla="*/ 119 w 1218"/>
                <a:gd name="T71" fmla="*/ 1530 h 1541"/>
                <a:gd name="T72" fmla="*/ 43 w 1218"/>
                <a:gd name="T73" fmla="*/ 1476 h 1541"/>
                <a:gd name="T74" fmla="*/ 2 w 1218"/>
                <a:gd name="T75" fmla="*/ 1391 h 1541"/>
                <a:gd name="T76" fmla="*/ 2 w 1218"/>
                <a:gd name="T77" fmla="*/ 842 h 1541"/>
                <a:gd name="T78" fmla="*/ 41 w 1218"/>
                <a:gd name="T79" fmla="*/ 759 h 1541"/>
                <a:gd name="T80" fmla="*/ 115 w 1218"/>
                <a:gd name="T81" fmla="*/ 704 h 1541"/>
                <a:gd name="T82" fmla="*/ 142 w 1218"/>
                <a:gd name="T83" fmla="*/ 648 h 1541"/>
                <a:gd name="T84" fmla="*/ 154 w 1218"/>
                <a:gd name="T85" fmla="*/ 297 h 1541"/>
                <a:gd name="T86" fmla="*/ 213 w 1218"/>
                <a:gd name="T87" fmla="*/ 169 h 1541"/>
                <a:gd name="T88" fmla="*/ 312 w 1218"/>
                <a:gd name="T89" fmla="*/ 70 h 1541"/>
                <a:gd name="T90" fmla="*/ 439 w 1218"/>
                <a:gd name="T91" fmla="*/ 1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8" h="1541">
                  <a:moveTo>
                    <a:pt x="603" y="954"/>
                  </a:moveTo>
                  <a:lnTo>
                    <a:pt x="582" y="958"/>
                  </a:lnTo>
                  <a:lnTo>
                    <a:pt x="561" y="966"/>
                  </a:lnTo>
                  <a:lnTo>
                    <a:pt x="543" y="978"/>
                  </a:lnTo>
                  <a:lnTo>
                    <a:pt x="528" y="995"/>
                  </a:lnTo>
                  <a:lnTo>
                    <a:pt x="516" y="1013"/>
                  </a:lnTo>
                  <a:lnTo>
                    <a:pt x="509" y="1036"/>
                  </a:lnTo>
                  <a:lnTo>
                    <a:pt x="507" y="1058"/>
                  </a:lnTo>
                  <a:lnTo>
                    <a:pt x="510" y="1080"/>
                  </a:lnTo>
                  <a:lnTo>
                    <a:pt x="518" y="1101"/>
                  </a:lnTo>
                  <a:lnTo>
                    <a:pt x="531" y="1119"/>
                  </a:lnTo>
                  <a:lnTo>
                    <a:pt x="548" y="1135"/>
                  </a:lnTo>
                  <a:lnTo>
                    <a:pt x="554" y="1141"/>
                  </a:lnTo>
                  <a:lnTo>
                    <a:pt x="558" y="1148"/>
                  </a:lnTo>
                  <a:lnTo>
                    <a:pt x="558" y="1155"/>
                  </a:lnTo>
                  <a:lnTo>
                    <a:pt x="558" y="1286"/>
                  </a:lnTo>
                  <a:lnTo>
                    <a:pt x="561" y="1302"/>
                  </a:lnTo>
                  <a:lnTo>
                    <a:pt x="568" y="1316"/>
                  </a:lnTo>
                  <a:lnTo>
                    <a:pt x="579" y="1327"/>
                  </a:lnTo>
                  <a:lnTo>
                    <a:pt x="592" y="1334"/>
                  </a:lnTo>
                  <a:lnTo>
                    <a:pt x="609" y="1336"/>
                  </a:lnTo>
                  <a:lnTo>
                    <a:pt x="624" y="1334"/>
                  </a:lnTo>
                  <a:lnTo>
                    <a:pt x="638" y="1327"/>
                  </a:lnTo>
                  <a:lnTo>
                    <a:pt x="649" y="1316"/>
                  </a:lnTo>
                  <a:lnTo>
                    <a:pt x="656" y="1302"/>
                  </a:lnTo>
                  <a:lnTo>
                    <a:pt x="659" y="1286"/>
                  </a:lnTo>
                  <a:lnTo>
                    <a:pt x="659" y="1156"/>
                  </a:lnTo>
                  <a:lnTo>
                    <a:pt x="660" y="1148"/>
                  </a:lnTo>
                  <a:lnTo>
                    <a:pt x="663" y="1141"/>
                  </a:lnTo>
                  <a:lnTo>
                    <a:pt x="669" y="1134"/>
                  </a:lnTo>
                  <a:lnTo>
                    <a:pt x="688" y="1118"/>
                  </a:lnTo>
                  <a:lnTo>
                    <a:pt x="700" y="1099"/>
                  </a:lnTo>
                  <a:lnTo>
                    <a:pt x="707" y="1078"/>
                  </a:lnTo>
                  <a:lnTo>
                    <a:pt x="709" y="1053"/>
                  </a:lnTo>
                  <a:lnTo>
                    <a:pt x="706" y="1030"/>
                  </a:lnTo>
                  <a:lnTo>
                    <a:pt x="699" y="1009"/>
                  </a:lnTo>
                  <a:lnTo>
                    <a:pt x="685" y="990"/>
                  </a:lnTo>
                  <a:lnTo>
                    <a:pt x="669" y="975"/>
                  </a:lnTo>
                  <a:lnTo>
                    <a:pt x="649" y="962"/>
                  </a:lnTo>
                  <a:lnTo>
                    <a:pt x="625" y="956"/>
                  </a:lnTo>
                  <a:lnTo>
                    <a:pt x="603" y="954"/>
                  </a:lnTo>
                  <a:close/>
                  <a:moveTo>
                    <a:pt x="536" y="201"/>
                  </a:moveTo>
                  <a:lnTo>
                    <a:pt x="501" y="204"/>
                  </a:lnTo>
                  <a:lnTo>
                    <a:pt x="468" y="213"/>
                  </a:lnTo>
                  <a:lnTo>
                    <a:pt x="438" y="228"/>
                  </a:lnTo>
                  <a:lnTo>
                    <a:pt x="411" y="246"/>
                  </a:lnTo>
                  <a:lnTo>
                    <a:pt x="388" y="271"/>
                  </a:lnTo>
                  <a:lnTo>
                    <a:pt x="368" y="297"/>
                  </a:lnTo>
                  <a:lnTo>
                    <a:pt x="354" y="327"/>
                  </a:lnTo>
                  <a:lnTo>
                    <a:pt x="345" y="361"/>
                  </a:lnTo>
                  <a:lnTo>
                    <a:pt x="341" y="395"/>
                  </a:lnTo>
                  <a:lnTo>
                    <a:pt x="341" y="649"/>
                  </a:lnTo>
                  <a:lnTo>
                    <a:pt x="344" y="671"/>
                  </a:lnTo>
                  <a:lnTo>
                    <a:pt x="347" y="692"/>
                  </a:lnTo>
                  <a:lnTo>
                    <a:pt x="872" y="692"/>
                  </a:lnTo>
                  <a:lnTo>
                    <a:pt x="876" y="671"/>
                  </a:lnTo>
                  <a:lnTo>
                    <a:pt x="877" y="649"/>
                  </a:lnTo>
                  <a:lnTo>
                    <a:pt x="876" y="649"/>
                  </a:lnTo>
                  <a:lnTo>
                    <a:pt x="876" y="395"/>
                  </a:lnTo>
                  <a:lnTo>
                    <a:pt x="873" y="361"/>
                  </a:lnTo>
                  <a:lnTo>
                    <a:pt x="864" y="327"/>
                  </a:lnTo>
                  <a:lnTo>
                    <a:pt x="849" y="297"/>
                  </a:lnTo>
                  <a:lnTo>
                    <a:pt x="831" y="271"/>
                  </a:lnTo>
                  <a:lnTo>
                    <a:pt x="807" y="246"/>
                  </a:lnTo>
                  <a:lnTo>
                    <a:pt x="781" y="228"/>
                  </a:lnTo>
                  <a:lnTo>
                    <a:pt x="750" y="213"/>
                  </a:lnTo>
                  <a:lnTo>
                    <a:pt x="717" y="204"/>
                  </a:lnTo>
                  <a:lnTo>
                    <a:pt x="683" y="201"/>
                  </a:lnTo>
                  <a:lnTo>
                    <a:pt x="536" y="201"/>
                  </a:lnTo>
                  <a:close/>
                  <a:moveTo>
                    <a:pt x="537" y="0"/>
                  </a:moveTo>
                  <a:lnTo>
                    <a:pt x="683" y="0"/>
                  </a:lnTo>
                  <a:lnTo>
                    <a:pt x="733" y="4"/>
                  </a:lnTo>
                  <a:lnTo>
                    <a:pt x="781" y="13"/>
                  </a:lnTo>
                  <a:lnTo>
                    <a:pt x="826" y="27"/>
                  </a:lnTo>
                  <a:lnTo>
                    <a:pt x="868" y="47"/>
                  </a:lnTo>
                  <a:lnTo>
                    <a:pt x="908" y="71"/>
                  </a:lnTo>
                  <a:lnTo>
                    <a:pt x="945" y="100"/>
                  </a:lnTo>
                  <a:lnTo>
                    <a:pt x="978" y="132"/>
                  </a:lnTo>
                  <a:lnTo>
                    <a:pt x="1007" y="169"/>
                  </a:lnTo>
                  <a:lnTo>
                    <a:pt x="1031" y="209"/>
                  </a:lnTo>
                  <a:lnTo>
                    <a:pt x="1051" y="252"/>
                  </a:lnTo>
                  <a:lnTo>
                    <a:pt x="1066" y="297"/>
                  </a:lnTo>
                  <a:lnTo>
                    <a:pt x="1075" y="345"/>
                  </a:lnTo>
                  <a:lnTo>
                    <a:pt x="1078" y="394"/>
                  </a:lnTo>
                  <a:lnTo>
                    <a:pt x="1078" y="648"/>
                  </a:lnTo>
                  <a:lnTo>
                    <a:pt x="1077" y="672"/>
                  </a:lnTo>
                  <a:lnTo>
                    <a:pt x="1075" y="695"/>
                  </a:lnTo>
                  <a:lnTo>
                    <a:pt x="1105" y="705"/>
                  </a:lnTo>
                  <a:lnTo>
                    <a:pt x="1131" y="720"/>
                  </a:lnTo>
                  <a:lnTo>
                    <a:pt x="1156" y="737"/>
                  </a:lnTo>
                  <a:lnTo>
                    <a:pt x="1177" y="760"/>
                  </a:lnTo>
                  <a:lnTo>
                    <a:pt x="1194" y="784"/>
                  </a:lnTo>
                  <a:lnTo>
                    <a:pt x="1207" y="813"/>
                  </a:lnTo>
                  <a:lnTo>
                    <a:pt x="1214" y="843"/>
                  </a:lnTo>
                  <a:lnTo>
                    <a:pt x="1218" y="874"/>
                  </a:lnTo>
                  <a:lnTo>
                    <a:pt x="1218" y="1358"/>
                  </a:lnTo>
                  <a:lnTo>
                    <a:pt x="1214" y="1391"/>
                  </a:lnTo>
                  <a:lnTo>
                    <a:pt x="1205" y="1421"/>
                  </a:lnTo>
                  <a:lnTo>
                    <a:pt x="1192" y="1450"/>
                  </a:lnTo>
                  <a:lnTo>
                    <a:pt x="1174" y="1476"/>
                  </a:lnTo>
                  <a:lnTo>
                    <a:pt x="1152" y="1498"/>
                  </a:lnTo>
                  <a:lnTo>
                    <a:pt x="1127" y="1517"/>
                  </a:lnTo>
                  <a:lnTo>
                    <a:pt x="1098" y="1530"/>
                  </a:lnTo>
                  <a:lnTo>
                    <a:pt x="1067" y="1539"/>
                  </a:lnTo>
                  <a:lnTo>
                    <a:pt x="1034" y="1541"/>
                  </a:lnTo>
                  <a:lnTo>
                    <a:pt x="183" y="1541"/>
                  </a:lnTo>
                  <a:lnTo>
                    <a:pt x="150" y="1539"/>
                  </a:lnTo>
                  <a:lnTo>
                    <a:pt x="119" y="1530"/>
                  </a:lnTo>
                  <a:lnTo>
                    <a:pt x="91" y="1517"/>
                  </a:lnTo>
                  <a:lnTo>
                    <a:pt x="65" y="1498"/>
                  </a:lnTo>
                  <a:lnTo>
                    <a:pt x="43" y="1476"/>
                  </a:lnTo>
                  <a:lnTo>
                    <a:pt x="24" y="1450"/>
                  </a:lnTo>
                  <a:lnTo>
                    <a:pt x="11" y="1421"/>
                  </a:lnTo>
                  <a:lnTo>
                    <a:pt x="2" y="1391"/>
                  </a:lnTo>
                  <a:lnTo>
                    <a:pt x="0" y="1358"/>
                  </a:lnTo>
                  <a:lnTo>
                    <a:pt x="0" y="874"/>
                  </a:lnTo>
                  <a:lnTo>
                    <a:pt x="2" y="842"/>
                  </a:lnTo>
                  <a:lnTo>
                    <a:pt x="11" y="812"/>
                  </a:lnTo>
                  <a:lnTo>
                    <a:pt x="24" y="784"/>
                  </a:lnTo>
                  <a:lnTo>
                    <a:pt x="41" y="759"/>
                  </a:lnTo>
                  <a:lnTo>
                    <a:pt x="63" y="736"/>
                  </a:lnTo>
                  <a:lnTo>
                    <a:pt x="88" y="719"/>
                  </a:lnTo>
                  <a:lnTo>
                    <a:pt x="115" y="704"/>
                  </a:lnTo>
                  <a:lnTo>
                    <a:pt x="145" y="695"/>
                  </a:lnTo>
                  <a:lnTo>
                    <a:pt x="143" y="671"/>
                  </a:lnTo>
                  <a:lnTo>
                    <a:pt x="142" y="648"/>
                  </a:lnTo>
                  <a:lnTo>
                    <a:pt x="142" y="394"/>
                  </a:lnTo>
                  <a:lnTo>
                    <a:pt x="145" y="345"/>
                  </a:lnTo>
                  <a:lnTo>
                    <a:pt x="154" y="297"/>
                  </a:lnTo>
                  <a:lnTo>
                    <a:pt x="168" y="252"/>
                  </a:lnTo>
                  <a:lnTo>
                    <a:pt x="188" y="209"/>
                  </a:lnTo>
                  <a:lnTo>
                    <a:pt x="213" y="169"/>
                  </a:lnTo>
                  <a:lnTo>
                    <a:pt x="242" y="132"/>
                  </a:lnTo>
                  <a:lnTo>
                    <a:pt x="275" y="100"/>
                  </a:lnTo>
                  <a:lnTo>
                    <a:pt x="312" y="70"/>
                  </a:lnTo>
                  <a:lnTo>
                    <a:pt x="351" y="46"/>
                  </a:lnTo>
                  <a:lnTo>
                    <a:pt x="394" y="27"/>
                  </a:lnTo>
                  <a:lnTo>
                    <a:pt x="439" y="13"/>
                  </a:lnTo>
                  <a:lnTo>
                    <a:pt x="487" y="4"/>
                  </a:lnTo>
                  <a:lnTo>
                    <a:pt x="537"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13" name="Inhaltsplatzhalter 4">
            <a:extLst>
              <a:ext uri="{FF2B5EF4-FFF2-40B4-BE49-F238E27FC236}">
                <a16:creationId xmlns:a16="http://schemas.microsoft.com/office/drawing/2014/main" id="{C7992875-6716-0B46-2F46-FE55C367EA09}"/>
              </a:ext>
            </a:extLst>
          </p:cNvPr>
          <p:cNvSpPr txBox="1"/>
          <p:nvPr/>
        </p:nvSpPr>
        <p:spPr>
          <a:xfrm>
            <a:off x="2498604" y="560573"/>
            <a:ext cx="2207968" cy="87716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dirty="0">
                <a:solidFill>
                  <a:schemeClr val="tx1"/>
                </a:solidFill>
              </a:rPr>
              <a:t>Linear Regression Model</a:t>
            </a:r>
          </a:p>
          <a:p>
            <a:pPr marL="0" indent="0">
              <a:lnSpc>
                <a:spcPct val="100000"/>
              </a:lnSpc>
              <a:spcAft>
                <a:spcPts val="1200"/>
              </a:spcAft>
              <a:buNone/>
            </a:pPr>
            <a:endParaRPr lang="en-US" altLang="zh-CN" sz="1050" dirty="0">
              <a:solidFill>
                <a:schemeClr val="tx1"/>
              </a:solidFill>
              <a:latin typeface="+mn-lt"/>
              <a:cs typeface="+mn-ea"/>
              <a:sym typeface="+mn-lt"/>
            </a:endParaRPr>
          </a:p>
        </p:txBody>
      </p:sp>
      <p:pic>
        <p:nvPicPr>
          <p:cNvPr id="15" name="Picture 14">
            <a:extLst>
              <a:ext uri="{FF2B5EF4-FFF2-40B4-BE49-F238E27FC236}">
                <a16:creationId xmlns:a16="http://schemas.microsoft.com/office/drawing/2014/main" id="{9CBC1A37-6DF4-8987-FBE2-1FDC930766F1}"/>
              </a:ext>
            </a:extLst>
          </p:cNvPr>
          <p:cNvPicPr>
            <a:picLocks noChangeAspect="1"/>
          </p:cNvPicPr>
          <p:nvPr/>
        </p:nvPicPr>
        <p:blipFill>
          <a:blip r:embed="rId2"/>
          <a:stretch>
            <a:fillRect/>
          </a:stretch>
        </p:blipFill>
        <p:spPr>
          <a:xfrm>
            <a:off x="845275" y="2075243"/>
            <a:ext cx="3923381" cy="3050577"/>
          </a:xfrm>
          <a:prstGeom prst="rect">
            <a:avLst/>
          </a:prstGeom>
        </p:spPr>
      </p:pic>
      <p:pic>
        <p:nvPicPr>
          <p:cNvPr id="19" name="Picture 18">
            <a:extLst>
              <a:ext uri="{FF2B5EF4-FFF2-40B4-BE49-F238E27FC236}">
                <a16:creationId xmlns:a16="http://schemas.microsoft.com/office/drawing/2014/main" id="{F711C41D-2826-18EC-C758-72845CCA449B}"/>
              </a:ext>
            </a:extLst>
          </p:cNvPr>
          <p:cNvPicPr>
            <a:picLocks noChangeAspect="1"/>
          </p:cNvPicPr>
          <p:nvPr/>
        </p:nvPicPr>
        <p:blipFill>
          <a:blip r:embed="rId3"/>
          <a:stretch>
            <a:fillRect/>
          </a:stretch>
        </p:blipFill>
        <p:spPr>
          <a:xfrm>
            <a:off x="7028595" y="2041024"/>
            <a:ext cx="3777055" cy="2528706"/>
          </a:xfrm>
          <a:prstGeom prst="rect">
            <a:avLst/>
          </a:prstGeom>
        </p:spPr>
      </p:pic>
      <p:pic>
        <p:nvPicPr>
          <p:cNvPr id="25" name="Picture 24">
            <a:extLst>
              <a:ext uri="{FF2B5EF4-FFF2-40B4-BE49-F238E27FC236}">
                <a16:creationId xmlns:a16="http://schemas.microsoft.com/office/drawing/2014/main" id="{87132DF7-942A-6C7F-B8F1-4EA3A111C05A}"/>
              </a:ext>
            </a:extLst>
          </p:cNvPr>
          <p:cNvPicPr>
            <a:picLocks noChangeAspect="1"/>
          </p:cNvPicPr>
          <p:nvPr/>
        </p:nvPicPr>
        <p:blipFill>
          <a:blip r:embed="rId4"/>
          <a:stretch>
            <a:fillRect/>
          </a:stretch>
        </p:blipFill>
        <p:spPr>
          <a:xfrm>
            <a:off x="7327534" y="4717351"/>
            <a:ext cx="3001000" cy="408469"/>
          </a:xfrm>
          <a:prstGeom prst="rect">
            <a:avLst/>
          </a:prstGeom>
        </p:spPr>
      </p:pic>
      <p:sp>
        <p:nvSpPr>
          <p:cNvPr id="26" name="TextBox 25">
            <a:extLst>
              <a:ext uri="{FF2B5EF4-FFF2-40B4-BE49-F238E27FC236}">
                <a16:creationId xmlns:a16="http://schemas.microsoft.com/office/drawing/2014/main" id="{6275F374-541F-0E76-7446-41B1FD5C9DD7}"/>
              </a:ext>
            </a:extLst>
          </p:cNvPr>
          <p:cNvSpPr txBox="1"/>
          <p:nvPr/>
        </p:nvSpPr>
        <p:spPr>
          <a:xfrm>
            <a:off x="1356852" y="5230761"/>
            <a:ext cx="3146322" cy="646331"/>
          </a:xfrm>
          <a:prstGeom prst="rect">
            <a:avLst/>
          </a:prstGeom>
          <a:noFill/>
        </p:spPr>
        <p:txBody>
          <a:bodyPr wrap="square" rtlCol="0">
            <a:spAutoFit/>
          </a:bodyPr>
          <a:lstStyle/>
          <a:p>
            <a:r>
              <a:rPr lang="en-US" altLang="zh-CN" dirty="0"/>
              <a:t>This shows us our model is not overfitting</a:t>
            </a:r>
            <a:endParaRPr lang="zh-CN" altLang="en-US" dirty="0"/>
          </a:p>
        </p:txBody>
      </p:sp>
      <p:sp>
        <p:nvSpPr>
          <p:cNvPr id="27" name="TextBox 26">
            <a:extLst>
              <a:ext uri="{FF2B5EF4-FFF2-40B4-BE49-F238E27FC236}">
                <a16:creationId xmlns:a16="http://schemas.microsoft.com/office/drawing/2014/main" id="{BF0DB7A0-54CA-7323-B3AB-F1A786AC0668}"/>
              </a:ext>
            </a:extLst>
          </p:cNvPr>
          <p:cNvSpPr txBox="1"/>
          <p:nvPr/>
        </p:nvSpPr>
        <p:spPr>
          <a:xfrm>
            <a:off x="7327534" y="5417574"/>
            <a:ext cx="3478116" cy="369332"/>
          </a:xfrm>
          <a:prstGeom prst="rect">
            <a:avLst/>
          </a:prstGeom>
          <a:noFill/>
        </p:spPr>
        <p:txBody>
          <a:bodyPr wrap="square" rtlCol="0">
            <a:spAutoFit/>
          </a:bodyPr>
          <a:lstStyle/>
          <a:p>
            <a:r>
              <a:rPr lang="en-US" altLang="zh-CN" dirty="0"/>
              <a:t>Diagonal fit line</a:t>
            </a:r>
            <a:endParaRPr lang="zh-CN" altLang="en-US" dirty="0"/>
          </a:p>
        </p:txBody>
      </p:sp>
      <p:sp>
        <p:nvSpPr>
          <p:cNvPr id="28" name="TextBox 27">
            <a:extLst>
              <a:ext uri="{FF2B5EF4-FFF2-40B4-BE49-F238E27FC236}">
                <a16:creationId xmlns:a16="http://schemas.microsoft.com/office/drawing/2014/main" id="{DFA4C8F3-89D9-6F39-4680-DC905C21553C}"/>
              </a:ext>
            </a:extLst>
          </p:cNvPr>
          <p:cNvSpPr txBox="1"/>
          <p:nvPr/>
        </p:nvSpPr>
        <p:spPr>
          <a:xfrm>
            <a:off x="226142" y="108155"/>
            <a:ext cx="776748" cy="369332"/>
          </a:xfrm>
          <a:prstGeom prst="rect">
            <a:avLst/>
          </a:prstGeom>
          <a:noFill/>
        </p:spPr>
        <p:txBody>
          <a:bodyPr wrap="square" rtlCol="0">
            <a:spAutoFit/>
          </a:bodyPr>
          <a:lstStyle/>
          <a:p>
            <a:r>
              <a:rPr lang="en-US" altLang="zh-CN" dirty="0"/>
              <a:t>14</a:t>
            </a:r>
            <a:endParaRPr lang="zh-CN" altLang="en-US" dirty="0"/>
          </a:p>
        </p:txBody>
      </p:sp>
    </p:spTree>
    <p:extLst>
      <p:ext uri="{BB962C8B-B14F-4D97-AF65-F5344CB8AC3E}">
        <p14:creationId xmlns:p14="http://schemas.microsoft.com/office/powerpoint/2010/main" val="3039856836"/>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2" presetClass="entr" presetSubtype="2" accel="20000" decel="8000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3">
            <a:extLst>
              <a:ext uri="{FF2B5EF4-FFF2-40B4-BE49-F238E27FC236}">
                <a16:creationId xmlns:a16="http://schemas.microsoft.com/office/drawing/2014/main" id="{3530EEC5-7808-5F8E-75CE-87ABBFCCEB9B}"/>
              </a:ext>
            </a:extLst>
          </p:cNvPr>
          <p:cNvGrpSpPr/>
          <p:nvPr/>
        </p:nvGrpSpPr>
        <p:grpSpPr>
          <a:xfrm>
            <a:off x="388635" y="764303"/>
            <a:ext cx="1752009" cy="844185"/>
            <a:chOff x="508001" y="3092555"/>
            <a:chExt cx="1752009" cy="844185"/>
          </a:xfrm>
        </p:grpSpPr>
        <p:sp>
          <p:nvSpPr>
            <p:cNvPr id="3" name="Freeform 5">
              <a:extLst>
                <a:ext uri="{FF2B5EF4-FFF2-40B4-BE49-F238E27FC236}">
                  <a16:creationId xmlns:a16="http://schemas.microsoft.com/office/drawing/2014/main" id="{12B087C5-D713-9440-B700-478FC9F44275}"/>
                </a:ext>
              </a:extLst>
            </p:cNvPr>
            <p:cNvSpPr/>
            <p:nvPr/>
          </p:nvSpPr>
          <p:spPr bwMode="auto">
            <a:xfrm>
              <a:off x="508001" y="3515145"/>
              <a:ext cx="1752009" cy="421595"/>
            </a:xfrm>
            <a:custGeom>
              <a:avLst/>
              <a:gdLst>
                <a:gd name="T0" fmla="*/ 1762 w 1762"/>
                <a:gd name="T1" fmla="*/ 0 h 424"/>
                <a:gd name="T2" fmla="*/ 1387 w 1762"/>
                <a:gd name="T3" fmla="*/ 424 h 424"/>
                <a:gd name="T4" fmla="*/ 0 w 1762"/>
                <a:gd name="T5" fmla="*/ 424 h 424"/>
                <a:gd name="T6" fmla="*/ 376 w 1762"/>
                <a:gd name="T7" fmla="*/ 0 h 424"/>
                <a:gd name="T8" fmla="*/ 1762 w 1762"/>
                <a:gd name="T9" fmla="*/ 0 h 424"/>
              </a:gdLst>
              <a:ahLst/>
              <a:cxnLst>
                <a:cxn ang="0">
                  <a:pos x="T0" y="T1"/>
                </a:cxn>
                <a:cxn ang="0">
                  <a:pos x="T2" y="T3"/>
                </a:cxn>
                <a:cxn ang="0">
                  <a:pos x="T4" y="T5"/>
                </a:cxn>
                <a:cxn ang="0">
                  <a:pos x="T6" y="T7"/>
                </a:cxn>
                <a:cxn ang="0">
                  <a:pos x="T8" y="T9"/>
                </a:cxn>
              </a:cxnLst>
              <a:rect l="0" t="0" r="r" b="b"/>
              <a:pathLst>
                <a:path w="1762" h="424">
                  <a:moveTo>
                    <a:pt x="1762" y="0"/>
                  </a:moveTo>
                  <a:lnTo>
                    <a:pt x="1387" y="424"/>
                  </a:lnTo>
                  <a:lnTo>
                    <a:pt x="0" y="424"/>
                  </a:lnTo>
                  <a:lnTo>
                    <a:pt x="376" y="0"/>
                  </a:lnTo>
                  <a:lnTo>
                    <a:pt x="176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 name="Freeform 6">
              <a:extLst>
                <a:ext uri="{FF2B5EF4-FFF2-40B4-BE49-F238E27FC236}">
                  <a16:creationId xmlns:a16="http://schemas.microsoft.com/office/drawing/2014/main" id="{DB3ED2A8-2696-036E-F613-7E7E6B846E8D}"/>
                </a:ext>
              </a:extLst>
            </p:cNvPr>
            <p:cNvSpPr/>
            <p:nvPr/>
          </p:nvSpPr>
          <p:spPr bwMode="auto">
            <a:xfrm>
              <a:off x="508001" y="3092555"/>
              <a:ext cx="1752009" cy="422590"/>
            </a:xfrm>
            <a:custGeom>
              <a:avLst/>
              <a:gdLst>
                <a:gd name="T0" fmla="*/ 0 w 1762"/>
                <a:gd name="T1" fmla="*/ 0 h 425"/>
                <a:gd name="T2" fmla="*/ 376 w 1762"/>
                <a:gd name="T3" fmla="*/ 425 h 425"/>
                <a:gd name="T4" fmla="*/ 1762 w 1762"/>
                <a:gd name="T5" fmla="*/ 425 h 425"/>
                <a:gd name="T6" fmla="*/ 1387 w 1762"/>
                <a:gd name="T7" fmla="*/ 0 h 425"/>
                <a:gd name="T8" fmla="*/ 0 w 1762"/>
                <a:gd name="T9" fmla="*/ 0 h 425"/>
              </a:gdLst>
              <a:ahLst/>
              <a:cxnLst>
                <a:cxn ang="0">
                  <a:pos x="T0" y="T1"/>
                </a:cxn>
                <a:cxn ang="0">
                  <a:pos x="T2" y="T3"/>
                </a:cxn>
                <a:cxn ang="0">
                  <a:pos x="T4" y="T5"/>
                </a:cxn>
                <a:cxn ang="0">
                  <a:pos x="T6" y="T7"/>
                </a:cxn>
                <a:cxn ang="0">
                  <a:pos x="T8" y="T9"/>
                </a:cxn>
              </a:cxnLst>
              <a:rect l="0" t="0" r="r" b="b"/>
              <a:pathLst>
                <a:path w="1762" h="425">
                  <a:moveTo>
                    <a:pt x="0" y="0"/>
                  </a:moveTo>
                  <a:lnTo>
                    <a:pt x="376" y="425"/>
                  </a:lnTo>
                  <a:lnTo>
                    <a:pt x="1762" y="425"/>
                  </a:lnTo>
                  <a:lnTo>
                    <a:pt x="1387" y="0"/>
                  </a:lnTo>
                  <a:lnTo>
                    <a:pt x="0" y="0"/>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5" name="Group 40">
            <a:extLst>
              <a:ext uri="{FF2B5EF4-FFF2-40B4-BE49-F238E27FC236}">
                <a16:creationId xmlns:a16="http://schemas.microsoft.com/office/drawing/2014/main" id="{2C1A8BEE-9201-34E3-7EA7-D0C3A593B5F8}"/>
              </a:ext>
            </a:extLst>
          </p:cNvPr>
          <p:cNvGrpSpPr/>
          <p:nvPr/>
        </p:nvGrpSpPr>
        <p:grpSpPr>
          <a:xfrm>
            <a:off x="1899021" y="764303"/>
            <a:ext cx="2975034" cy="844185"/>
            <a:chOff x="2018387" y="3092555"/>
            <a:chExt cx="2975034" cy="844185"/>
          </a:xfrm>
        </p:grpSpPr>
        <p:sp>
          <p:nvSpPr>
            <p:cNvPr id="6" name="Freeform 7">
              <a:extLst>
                <a:ext uri="{FF2B5EF4-FFF2-40B4-BE49-F238E27FC236}">
                  <a16:creationId xmlns:a16="http://schemas.microsoft.com/office/drawing/2014/main" id="{7896BB5A-671A-CC75-B6C0-F427F69C8E1B}"/>
                </a:ext>
              </a:extLst>
            </p:cNvPr>
            <p:cNvSpPr/>
            <p:nvPr/>
          </p:nvSpPr>
          <p:spPr bwMode="auto">
            <a:xfrm>
              <a:off x="2018387" y="3515145"/>
              <a:ext cx="2764236" cy="421595"/>
            </a:xfrm>
            <a:custGeom>
              <a:avLst/>
              <a:gdLst>
                <a:gd name="T0" fmla="*/ 2780 w 2780"/>
                <a:gd name="T1" fmla="*/ 0 h 424"/>
                <a:gd name="T2" fmla="*/ 2780 w 2780"/>
                <a:gd name="T3" fmla="*/ 424 h 424"/>
                <a:gd name="T4" fmla="*/ 0 w 2780"/>
                <a:gd name="T5" fmla="*/ 424 h 424"/>
                <a:gd name="T6" fmla="*/ 375 w 2780"/>
                <a:gd name="T7" fmla="*/ 0 h 424"/>
                <a:gd name="T8" fmla="*/ 2780 w 2780"/>
                <a:gd name="T9" fmla="*/ 0 h 424"/>
              </a:gdLst>
              <a:ahLst/>
              <a:cxnLst>
                <a:cxn ang="0">
                  <a:pos x="T0" y="T1"/>
                </a:cxn>
                <a:cxn ang="0">
                  <a:pos x="T2" y="T3"/>
                </a:cxn>
                <a:cxn ang="0">
                  <a:pos x="T4" y="T5"/>
                </a:cxn>
                <a:cxn ang="0">
                  <a:pos x="T6" y="T7"/>
                </a:cxn>
                <a:cxn ang="0">
                  <a:pos x="T8" y="T9"/>
                </a:cxn>
              </a:cxnLst>
              <a:rect l="0" t="0" r="r" b="b"/>
              <a:pathLst>
                <a:path w="2780" h="424">
                  <a:moveTo>
                    <a:pt x="2780" y="0"/>
                  </a:moveTo>
                  <a:lnTo>
                    <a:pt x="2780" y="424"/>
                  </a:lnTo>
                  <a:lnTo>
                    <a:pt x="0" y="424"/>
                  </a:lnTo>
                  <a:lnTo>
                    <a:pt x="375" y="0"/>
                  </a:lnTo>
                  <a:lnTo>
                    <a:pt x="2780" y="0"/>
                  </a:lnTo>
                  <a:close/>
                </a:path>
              </a:pathLst>
            </a:custGeom>
            <a:solidFill>
              <a:schemeClr val="tx1">
                <a:lumMod val="10000"/>
                <a:lumOff val="9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7" name="Freeform 8">
              <a:extLst>
                <a:ext uri="{FF2B5EF4-FFF2-40B4-BE49-F238E27FC236}">
                  <a16:creationId xmlns:a16="http://schemas.microsoft.com/office/drawing/2014/main" id="{CA36100A-02B8-9112-E06E-8B8C37EB7CA8}"/>
                </a:ext>
              </a:extLst>
            </p:cNvPr>
            <p:cNvSpPr/>
            <p:nvPr/>
          </p:nvSpPr>
          <p:spPr bwMode="auto">
            <a:xfrm>
              <a:off x="2018387" y="3092555"/>
              <a:ext cx="2764236" cy="422590"/>
            </a:xfrm>
            <a:custGeom>
              <a:avLst/>
              <a:gdLst>
                <a:gd name="T0" fmla="*/ 0 w 2780"/>
                <a:gd name="T1" fmla="*/ 0 h 425"/>
                <a:gd name="T2" fmla="*/ 375 w 2780"/>
                <a:gd name="T3" fmla="*/ 425 h 425"/>
                <a:gd name="T4" fmla="*/ 2780 w 2780"/>
                <a:gd name="T5" fmla="*/ 425 h 425"/>
                <a:gd name="T6" fmla="*/ 2780 w 2780"/>
                <a:gd name="T7" fmla="*/ 0 h 425"/>
                <a:gd name="T8" fmla="*/ 0 w 2780"/>
                <a:gd name="T9" fmla="*/ 0 h 425"/>
              </a:gdLst>
              <a:ahLst/>
              <a:cxnLst>
                <a:cxn ang="0">
                  <a:pos x="T0" y="T1"/>
                </a:cxn>
                <a:cxn ang="0">
                  <a:pos x="T2" y="T3"/>
                </a:cxn>
                <a:cxn ang="0">
                  <a:pos x="T4" y="T5"/>
                </a:cxn>
                <a:cxn ang="0">
                  <a:pos x="T6" y="T7"/>
                </a:cxn>
                <a:cxn ang="0">
                  <a:pos x="T8" y="T9"/>
                </a:cxn>
              </a:cxnLst>
              <a:rect l="0" t="0" r="r" b="b"/>
              <a:pathLst>
                <a:path w="2780" h="425">
                  <a:moveTo>
                    <a:pt x="0" y="0"/>
                  </a:moveTo>
                  <a:lnTo>
                    <a:pt x="375" y="425"/>
                  </a:lnTo>
                  <a:lnTo>
                    <a:pt x="2780" y="425"/>
                  </a:lnTo>
                  <a:lnTo>
                    <a:pt x="2780" y="0"/>
                  </a:lnTo>
                  <a:lnTo>
                    <a:pt x="0"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8" name="Rectangle 9">
              <a:extLst>
                <a:ext uri="{FF2B5EF4-FFF2-40B4-BE49-F238E27FC236}">
                  <a16:creationId xmlns:a16="http://schemas.microsoft.com/office/drawing/2014/main" id="{262F585C-A1DC-B8FA-7082-0856F08131A3}"/>
                </a:ext>
              </a:extLst>
            </p:cNvPr>
            <p:cNvSpPr>
              <a:spLocks noChangeArrowheads="1"/>
            </p:cNvSpPr>
            <p:nvPr/>
          </p:nvSpPr>
          <p:spPr bwMode="auto">
            <a:xfrm>
              <a:off x="4782623" y="3092555"/>
              <a:ext cx="210798" cy="422590"/>
            </a:xfrm>
            <a:prstGeom prst="rect">
              <a:avLst/>
            </a:pr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9" name="Rectangle 10">
              <a:extLst>
                <a:ext uri="{FF2B5EF4-FFF2-40B4-BE49-F238E27FC236}">
                  <a16:creationId xmlns:a16="http://schemas.microsoft.com/office/drawing/2014/main" id="{C4FD0C77-49C4-8C45-3816-0B2594F6FAAC}"/>
                </a:ext>
              </a:extLst>
            </p:cNvPr>
            <p:cNvSpPr>
              <a:spLocks noChangeArrowheads="1"/>
            </p:cNvSpPr>
            <p:nvPr/>
          </p:nvSpPr>
          <p:spPr bwMode="auto">
            <a:xfrm>
              <a:off x="4782623" y="3515145"/>
              <a:ext cx="210798" cy="421595"/>
            </a:xfrm>
            <a:prstGeom prst="rect">
              <a:avLst/>
            </a:pr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10" name="Group 50">
            <a:extLst>
              <a:ext uri="{FF2B5EF4-FFF2-40B4-BE49-F238E27FC236}">
                <a16:creationId xmlns:a16="http://schemas.microsoft.com/office/drawing/2014/main" id="{8700204C-617D-65C2-D7B8-88CAFFDB96D6}"/>
              </a:ext>
            </a:extLst>
          </p:cNvPr>
          <p:cNvGrpSpPr/>
          <p:nvPr/>
        </p:nvGrpSpPr>
        <p:grpSpPr>
          <a:xfrm>
            <a:off x="999506" y="1026883"/>
            <a:ext cx="528168" cy="388190"/>
            <a:chOff x="685800" y="2752725"/>
            <a:chExt cx="581025" cy="427038"/>
          </a:xfrm>
          <a:solidFill>
            <a:schemeClr val="bg1"/>
          </a:solidFill>
        </p:grpSpPr>
        <p:sp>
          <p:nvSpPr>
            <p:cNvPr id="11" name="Freeform 274">
              <a:extLst>
                <a:ext uri="{FF2B5EF4-FFF2-40B4-BE49-F238E27FC236}">
                  <a16:creationId xmlns:a16="http://schemas.microsoft.com/office/drawing/2014/main" id="{7B62B2D1-0CE0-0814-F000-33E1F8A5A40A}"/>
                </a:ext>
              </a:extLst>
            </p:cNvPr>
            <p:cNvSpPr>
              <a:spLocks noEditPoints="1"/>
            </p:cNvSpPr>
            <p:nvPr/>
          </p:nvSpPr>
          <p:spPr bwMode="auto">
            <a:xfrm>
              <a:off x="685800" y="2752725"/>
              <a:ext cx="503238" cy="365125"/>
            </a:xfrm>
            <a:custGeom>
              <a:avLst/>
              <a:gdLst>
                <a:gd name="T0" fmla="*/ 378 w 3169"/>
                <a:gd name="T1" fmla="*/ 260 h 2308"/>
                <a:gd name="T2" fmla="*/ 325 w 3169"/>
                <a:gd name="T3" fmla="*/ 283 h 2308"/>
                <a:gd name="T4" fmla="*/ 284 w 3169"/>
                <a:gd name="T5" fmla="*/ 323 h 2308"/>
                <a:gd name="T6" fmla="*/ 262 w 3169"/>
                <a:gd name="T7" fmla="*/ 376 h 2308"/>
                <a:gd name="T8" fmla="*/ 258 w 3169"/>
                <a:gd name="T9" fmla="*/ 464 h 2308"/>
                <a:gd name="T10" fmla="*/ 2947 w 3169"/>
                <a:gd name="T11" fmla="*/ 406 h 2308"/>
                <a:gd name="T12" fmla="*/ 2935 w 3169"/>
                <a:gd name="T13" fmla="*/ 349 h 2308"/>
                <a:gd name="T14" fmla="*/ 2902 w 3169"/>
                <a:gd name="T15" fmla="*/ 301 h 2308"/>
                <a:gd name="T16" fmla="*/ 2856 w 3169"/>
                <a:gd name="T17" fmla="*/ 269 h 2308"/>
                <a:gd name="T18" fmla="*/ 2797 w 3169"/>
                <a:gd name="T19" fmla="*/ 258 h 2308"/>
                <a:gd name="T20" fmla="*/ 413 w 3169"/>
                <a:gd name="T21" fmla="*/ 0 h 2308"/>
                <a:gd name="T22" fmla="*/ 2807 w 3169"/>
                <a:gd name="T23" fmla="*/ 3 h 2308"/>
                <a:gd name="T24" fmla="*/ 2905 w 3169"/>
                <a:gd name="T25" fmla="*/ 27 h 2308"/>
                <a:gd name="T26" fmla="*/ 2991 w 3169"/>
                <a:gd name="T27" fmla="*/ 74 h 2308"/>
                <a:gd name="T28" fmla="*/ 3064 w 3169"/>
                <a:gd name="T29" fmla="*/ 138 h 2308"/>
                <a:gd name="T30" fmla="*/ 3120 w 3169"/>
                <a:gd name="T31" fmla="*/ 218 h 2308"/>
                <a:gd name="T32" fmla="*/ 3156 w 3169"/>
                <a:gd name="T33" fmla="*/ 311 h 2308"/>
                <a:gd name="T34" fmla="*/ 3169 w 3169"/>
                <a:gd name="T35" fmla="*/ 412 h 2308"/>
                <a:gd name="T36" fmla="*/ 3122 w 3169"/>
                <a:gd name="T37" fmla="*/ 962 h 2308"/>
                <a:gd name="T38" fmla="*/ 2961 w 3169"/>
                <a:gd name="T39" fmla="*/ 962 h 2308"/>
                <a:gd name="T40" fmla="*/ 2947 w 3169"/>
                <a:gd name="T41" fmla="*/ 856 h 2308"/>
                <a:gd name="T42" fmla="*/ 258 w 3169"/>
                <a:gd name="T43" fmla="*/ 1900 h 2308"/>
                <a:gd name="T44" fmla="*/ 270 w 3169"/>
                <a:gd name="T45" fmla="*/ 1958 h 2308"/>
                <a:gd name="T46" fmla="*/ 302 w 3169"/>
                <a:gd name="T47" fmla="*/ 2006 h 2308"/>
                <a:gd name="T48" fmla="*/ 349 w 3169"/>
                <a:gd name="T49" fmla="*/ 2038 h 2308"/>
                <a:gd name="T50" fmla="*/ 408 w 3169"/>
                <a:gd name="T51" fmla="*/ 2049 h 2308"/>
                <a:gd name="T52" fmla="*/ 2246 w 3169"/>
                <a:gd name="T53" fmla="*/ 2308 h 2308"/>
                <a:gd name="T54" fmla="*/ 362 w 3169"/>
                <a:gd name="T55" fmla="*/ 2305 h 2308"/>
                <a:gd name="T56" fmla="*/ 264 w 3169"/>
                <a:gd name="T57" fmla="*/ 2279 h 2308"/>
                <a:gd name="T58" fmla="*/ 177 w 3169"/>
                <a:gd name="T59" fmla="*/ 2234 h 2308"/>
                <a:gd name="T60" fmla="*/ 104 w 3169"/>
                <a:gd name="T61" fmla="*/ 2169 h 2308"/>
                <a:gd name="T62" fmla="*/ 49 w 3169"/>
                <a:gd name="T63" fmla="*/ 2089 h 2308"/>
                <a:gd name="T64" fmla="*/ 12 w 3169"/>
                <a:gd name="T65" fmla="*/ 1997 h 2308"/>
                <a:gd name="T66" fmla="*/ 0 w 3169"/>
                <a:gd name="T67" fmla="*/ 1895 h 2308"/>
                <a:gd name="T68" fmla="*/ 3 w 3169"/>
                <a:gd name="T69" fmla="*/ 361 h 2308"/>
                <a:gd name="T70" fmla="*/ 28 w 3169"/>
                <a:gd name="T71" fmla="*/ 263 h 2308"/>
                <a:gd name="T72" fmla="*/ 74 w 3169"/>
                <a:gd name="T73" fmla="*/ 177 h 2308"/>
                <a:gd name="T74" fmla="*/ 139 w 3169"/>
                <a:gd name="T75" fmla="*/ 104 h 2308"/>
                <a:gd name="T76" fmla="*/ 220 w 3169"/>
                <a:gd name="T77" fmla="*/ 48 h 2308"/>
                <a:gd name="T78" fmla="*/ 312 w 3169"/>
                <a:gd name="T79" fmla="*/ 12 h 2308"/>
                <a:gd name="T80" fmla="*/ 413 w 3169"/>
                <a:gd name="T81" fmla="*/ 0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2308">
                  <a:moveTo>
                    <a:pt x="408" y="258"/>
                  </a:moveTo>
                  <a:lnTo>
                    <a:pt x="378" y="260"/>
                  </a:lnTo>
                  <a:lnTo>
                    <a:pt x="349" y="269"/>
                  </a:lnTo>
                  <a:lnTo>
                    <a:pt x="325" y="283"/>
                  </a:lnTo>
                  <a:lnTo>
                    <a:pt x="303" y="301"/>
                  </a:lnTo>
                  <a:lnTo>
                    <a:pt x="284" y="323"/>
                  </a:lnTo>
                  <a:lnTo>
                    <a:pt x="271" y="349"/>
                  </a:lnTo>
                  <a:lnTo>
                    <a:pt x="262" y="376"/>
                  </a:lnTo>
                  <a:lnTo>
                    <a:pt x="258" y="406"/>
                  </a:lnTo>
                  <a:lnTo>
                    <a:pt x="258" y="464"/>
                  </a:lnTo>
                  <a:lnTo>
                    <a:pt x="2947" y="464"/>
                  </a:lnTo>
                  <a:lnTo>
                    <a:pt x="2947" y="406"/>
                  </a:lnTo>
                  <a:lnTo>
                    <a:pt x="2944" y="376"/>
                  </a:lnTo>
                  <a:lnTo>
                    <a:pt x="2935" y="349"/>
                  </a:lnTo>
                  <a:lnTo>
                    <a:pt x="2921" y="323"/>
                  </a:lnTo>
                  <a:lnTo>
                    <a:pt x="2902" y="301"/>
                  </a:lnTo>
                  <a:lnTo>
                    <a:pt x="2881" y="283"/>
                  </a:lnTo>
                  <a:lnTo>
                    <a:pt x="2856" y="269"/>
                  </a:lnTo>
                  <a:lnTo>
                    <a:pt x="2827" y="260"/>
                  </a:lnTo>
                  <a:lnTo>
                    <a:pt x="2797" y="258"/>
                  </a:lnTo>
                  <a:lnTo>
                    <a:pt x="408" y="258"/>
                  </a:lnTo>
                  <a:close/>
                  <a:moveTo>
                    <a:pt x="413" y="0"/>
                  </a:moveTo>
                  <a:lnTo>
                    <a:pt x="2756" y="0"/>
                  </a:lnTo>
                  <a:lnTo>
                    <a:pt x="2807" y="3"/>
                  </a:lnTo>
                  <a:lnTo>
                    <a:pt x="2857" y="12"/>
                  </a:lnTo>
                  <a:lnTo>
                    <a:pt x="2905" y="27"/>
                  </a:lnTo>
                  <a:lnTo>
                    <a:pt x="2949" y="47"/>
                  </a:lnTo>
                  <a:lnTo>
                    <a:pt x="2991" y="74"/>
                  </a:lnTo>
                  <a:lnTo>
                    <a:pt x="3030" y="104"/>
                  </a:lnTo>
                  <a:lnTo>
                    <a:pt x="3064" y="138"/>
                  </a:lnTo>
                  <a:lnTo>
                    <a:pt x="3094" y="177"/>
                  </a:lnTo>
                  <a:lnTo>
                    <a:pt x="3120" y="218"/>
                  </a:lnTo>
                  <a:lnTo>
                    <a:pt x="3141" y="263"/>
                  </a:lnTo>
                  <a:lnTo>
                    <a:pt x="3156" y="311"/>
                  </a:lnTo>
                  <a:lnTo>
                    <a:pt x="3165" y="360"/>
                  </a:lnTo>
                  <a:lnTo>
                    <a:pt x="3169" y="412"/>
                  </a:lnTo>
                  <a:lnTo>
                    <a:pt x="3169" y="964"/>
                  </a:lnTo>
                  <a:lnTo>
                    <a:pt x="3122" y="962"/>
                  </a:lnTo>
                  <a:lnTo>
                    <a:pt x="2976" y="962"/>
                  </a:lnTo>
                  <a:lnTo>
                    <a:pt x="2961" y="962"/>
                  </a:lnTo>
                  <a:lnTo>
                    <a:pt x="2947" y="962"/>
                  </a:lnTo>
                  <a:lnTo>
                    <a:pt x="2947" y="856"/>
                  </a:lnTo>
                  <a:lnTo>
                    <a:pt x="258" y="856"/>
                  </a:lnTo>
                  <a:lnTo>
                    <a:pt x="258" y="1900"/>
                  </a:lnTo>
                  <a:lnTo>
                    <a:pt x="262" y="1930"/>
                  </a:lnTo>
                  <a:lnTo>
                    <a:pt x="270" y="1958"/>
                  </a:lnTo>
                  <a:lnTo>
                    <a:pt x="284" y="1984"/>
                  </a:lnTo>
                  <a:lnTo>
                    <a:pt x="302" y="2006"/>
                  </a:lnTo>
                  <a:lnTo>
                    <a:pt x="324" y="2023"/>
                  </a:lnTo>
                  <a:lnTo>
                    <a:pt x="349" y="2038"/>
                  </a:lnTo>
                  <a:lnTo>
                    <a:pt x="377" y="2047"/>
                  </a:lnTo>
                  <a:lnTo>
                    <a:pt x="408" y="2049"/>
                  </a:lnTo>
                  <a:lnTo>
                    <a:pt x="2246" y="2049"/>
                  </a:lnTo>
                  <a:lnTo>
                    <a:pt x="2246" y="2308"/>
                  </a:lnTo>
                  <a:lnTo>
                    <a:pt x="413" y="2308"/>
                  </a:lnTo>
                  <a:lnTo>
                    <a:pt x="362" y="2305"/>
                  </a:lnTo>
                  <a:lnTo>
                    <a:pt x="312" y="2295"/>
                  </a:lnTo>
                  <a:lnTo>
                    <a:pt x="264" y="2279"/>
                  </a:lnTo>
                  <a:lnTo>
                    <a:pt x="220" y="2260"/>
                  </a:lnTo>
                  <a:lnTo>
                    <a:pt x="177" y="2234"/>
                  </a:lnTo>
                  <a:lnTo>
                    <a:pt x="140" y="2203"/>
                  </a:lnTo>
                  <a:lnTo>
                    <a:pt x="104" y="2169"/>
                  </a:lnTo>
                  <a:lnTo>
                    <a:pt x="74" y="2131"/>
                  </a:lnTo>
                  <a:lnTo>
                    <a:pt x="49" y="2089"/>
                  </a:lnTo>
                  <a:lnTo>
                    <a:pt x="28" y="2045"/>
                  </a:lnTo>
                  <a:lnTo>
                    <a:pt x="12" y="1997"/>
                  </a:lnTo>
                  <a:lnTo>
                    <a:pt x="3" y="1947"/>
                  </a:lnTo>
                  <a:lnTo>
                    <a:pt x="0" y="1895"/>
                  </a:lnTo>
                  <a:lnTo>
                    <a:pt x="0" y="412"/>
                  </a:lnTo>
                  <a:lnTo>
                    <a:pt x="3" y="361"/>
                  </a:lnTo>
                  <a:lnTo>
                    <a:pt x="12" y="311"/>
                  </a:lnTo>
                  <a:lnTo>
                    <a:pt x="28" y="263"/>
                  </a:lnTo>
                  <a:lnTo>
                    <a:pt x="49" y="219"/>
                  </a:lnTo>
                  <a:lnTo>
                    <a:pt x="74" y="177"/>
                  </a:lnTo>
                  <a:lnTo>
                    <a:pt x="104" y="138"/>
                  </a:lnTo>
                  <a:lnTo>
                    <a:pt x="139" y="104"/>
                  </a:lnTo>
                  <a:lnTo>
                    <a:pt x="177" y="74"/>
                  </a:lnTo>
                  <a:lnTo>
                    <a:pt x="220" y="48"/>
                  </a:lnTo>
                  <a:lnTo>
                    <a:pt x="264" y="27"/>
                  </a:lnTo>
                  <a:lnTo>
                    <a:pt x="312" y="12"/>
                  </a:lnTo>
                  <a:lnTo>
                    <a:pt x="362" y="3"/>
                  </a:lnTo>
                  <a:lnTo>
                    <a:pt x="41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2" name="Freeform 275">
              <a:extLst>
                <a:ext uri="{FF2B5EF4-FFF2-40B4-BE49-F238E27FC236}">
                  <a16:creationId xmlns:a16="http://schemas.microsoft.com/office/drawing/2014/main" id="{CA941DF4-A821-7238-2267-3A68BE1DF86D}"/>
                </a:ext>
              </a:extLst>
            </p:cNvPr>
            <p:cNvSpPr>
              <a:spLocks noEditPoints="1"/>
            </p:cNvSpPr>
            <p:nvPr/>
          </p:nvSpPr>
          <p:spPr bwMode="auto">
            <a:xfrm>
              <a:off x="1073150" y="2935288"/>
              <a:ext cx="193675" cy="244475"/>
            </a:xfrm>
            <a:custGeom>
              <a:avLst/>
              <a:gdLst>
                <a:gd name="T0" fmla="*/ 561 w 1218"/>
                <a:gd name="T1" fmla="*/ 966 h 1541"/>
                <a:gd name="T2" fmla="*/ 516 w 1218"/>
                <a:gd name="T3" fmla="*/ 1013 h 1541"/>
                <a:gd name="T4" fmla="*/ 510 w 1218"/>
                <a:gd name="T5" fmla="*/ 1080 h 1541"/>
                <a:gd name="T6" fmla="*/ 548 w 1218"/>
                <a:gd name="T7" fmla="*/ 1135 h 1541"/>
                <a:gd name="T8" fmla="*/ 558 w 1218"/>
                <a:gd name="T9" fmla="*/ 1155 h 1541"/>
                <a:gd name="T10" fmla="*/ 568 w 1218"/>
                <a:gd name="T11" fmla="*/ 1316 h 1541"/>
                <a:gd name="T12" fmla="*/ 609 w 1218"/>
                <a:gd name="T13" fmla="*/ 1336 h 1541"/>
                <a:gd name="T14" fmla="*/ 649 w 1218"/>
                <a:gd name="T15" fmla="*/ 1316 h 1541"/>
                <a:gd name="T16" fmla="*/ 659 w 1218"/>
                <a:gd name="T17" fmla="*/ 1156 h 1541"/>
                <a:gd name="T18" fmla="*/ 669 w 1218"/>
                <a:gd name="T19" fmla="*/ 1134 h 1541"/>
                <a:gd name="T20" fmla="*/ 707 w 1218"/>
                <a:gd name="T21" fmla="*/ 1078 h 1541"/>
                <a:gd name="T22" fmla="*/ 699 w 1218"/>
                <a:gd name="T23" fmla="*/ 1009 h 1541"/>
                <a:gd name="T24" fmla="*/ 649 w 1218"/>
                <a:gd name="T25" fmla="*/ 962 h 1541"/>
                <a:gd name="T26" fmla="*/ 536 w 1218"/>
                <a:gd name="T27" fmla="*/ 201 h 1541"/>
                <a:gd name="T28" fmla="*/ 438 w 1218"/>
                <a:gd name="T29" fmla="*/ 228 h 1541"/>
                <a:gd name="T30" fmla="*/ 368 w 1218"/>
                <a:gd name="T31" fmla="*/ 297 h 1541"/>
                <a:gd name="T32" fmla="*/ 341 w 1218"/>
                <a:gd name="T33" fmla="*/ 395 h 1541"/>
                <a:gd name="T34" fmla="*/ 347 w 1218"/>
                <a:gd name="T35" fmla="*/ 692 h 1541"/>
                <a:gd name="T36" fmla="*/ 877 w 1218"/>
                <a:gd name="T37" fmla="*/ 649 h 1541"/>
                <a:gd name="T38" fmla="*/ 873 w 1218"/>
                <a:gd name="T39" fmla="*/ 361 h 1541"/>
                <a:gd name="T40" fmla="*/ 831 w 1218"/>
                <a:gd name="T41" fmla="*/ 271 h 1541"/>
                <a:gd name="T42" fmla="*/ 750 w 1218"/>
                <a:gd name="T43" fmla="*/ 213 h 1541"/>
                <a:gd name="T44" fmla="*/ 536 w 1218"/>
                <a:gd name="T45" fmla="*/ 201 h 1541"/>
                <a:gd name="T46" fmla="*/ 733 w 1218"/>
                <a:gd name="T47" fmla="*/ 4 h 1541"/>
                <a:gd name="T48" fmla="*/ 868 w 1218"/>
                <a:gd name="T49" fmla="*/ 47 h 1541"/>
                <a:gd name="T50" fmla="*/ 978 w 1218"/>
                <a:gd name="T51" fmla="*/ 132 h 1541"/>
                <a:gd name="T52" fmla="*/ 1051 w 1218"/>
                <a:gd name="T53" fmla="*/ 252 h 1541"/>
                <a:gd name="T54" fmla="*/ 1078 w 1218"/>
                <a:gd name="T55" fmla="*/ 394 h 1541"/>
                <a:gd name="T56" fmla="*/ 1075 w 1218"/>
                <a:gd name="T57" fmla="*/ 695 h 1541"/>
                <a:gd name="T58" fmla="*/ 1156 w 1218"/>
                <a:gd name="T59" fmla="*/ 737 h 1541"/>
                <a:gd name="T60" fmla="*/ 1207 w 1218"/>
                <a:gd name="T61" fmla="*/ 813 h 1541"/>
                <a:gd name="T62" fmla="*/ 1218 w 1218"/>
                <a:gd name="T63" fmla="*/ 1358 h 1541"/>
                <a:gd name="T64" fmla="*/ 1192 w 1218"/>
                <a:gd name="T65" fmla="*/ 1450 h 1541"/>
                <a:gd name="T66" fmla="*/ 1127 w 1218"/>
                <a:gd name="T67" fmla="*/ 1517 h 1541"/>
                <a:gd name="T68" fmla="*/ 1034 w 1218"/>
                <a:gd name="T69" fmla="*/ 1541 h 1541"/>
                <a:gd name="T70" fmla="*/ 119 w 1218"/>
                <a:gd name="T71" fmla="*/ 1530 h 1541"/>
                <a:gd name="T72" fmla="*/ 43 w 1218"/>
                <a:gd name="T73" fmla="*/ 1476 h 1541"/>
                <a:gd name="T74" fmla="*/ 2 w 1218"/>
                <a:gd name="T75" fmla="*/ 1391 h 1541"/>
                <a:gd name="T76" fmla="*/ 2 w 1218"/>
                <a:gd name="T77" fmla="*/ 842 h 1541"/>
                <a:gd name="T78" fmla="*/ 41 w 1218"/>
                <a:gd name="T79" fmla="*/ 759 h 1541"/>
                <a:gd name="T80" fmla="*/ 115 w 1218"/>
                <a:gd name="T81" fmla="*/ 704 h 1541"/>
                <a:gd name="T82" fmla="*/ 142 w 1218"/>
                <a:gd name="T83" fmla="*/ 648 h 1541"/>
                <a:gd name="T84" fmla="*/ 154 w 1218"/>
                <a:gd name="T85" fmla="*/ 297 h 1541"/>
                <a:gd name="T86" fmla="*/ 213 w 1218"/>
                <a:gd name="T87" fmla="*/ 169 h 1541"/>
                <a:gd name="T88" fmla="*/ 312 w 1218"/>
                <a:gd name="T89" fmla="*/ 70 h 1541"/>
                <a:gd name="T90" fmla="*/ 439 w 1218"/>
                <a:gd name="T91" fmla="*/ 1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8" h="1541">
                  <a:moveTo>
                    <a:pt x="603" y="954"/>
                  </a:moveTo>
                  <a:lnTo>
                    <a:pt x="582" y="958"/>
                  </a:lnTo>
                  <a:lnTo>
                    <a:pt x="561" y="966"/>
                  </a:lnTo>
                  <a:lnTo>
                    <a:pt x="543" y="978"/>
                  </a:lnTo>
                  <a:lnTo>
                    <a:pt x="528" y="995"/>
                  </a:lnTo>
                  <a:lnTo>
                    <a:pt x="516" y="1013"/>
                  </a:lnTo>
                  <a:lnTo>
                    <a:pt x="509" y="1036"/>
                  </a:lnTo>
                  <a:lnTo>
                    <a:pt x="507" y="1058"/>
                  </a:lnTo>
                  <a:lnTo>
                    <a:pt x="510" y="1080"/>
                  </a:lnTo>
                  <a:lnTo>
                    <a:pt x="518" y="1101"/>
                  </a:lnTo>
                  <a:lnTo>
                    <a:pt x="531" y="1119"/>
                  </a:lnTo>
                  <a:lnTo>
                    <a:pt x="548" y="1135"/>
                  </a:lnTo>
                  <a:lnTo>
                    <a:pt x="554" y="1141"/>
                  </a:lnTo>
                  <a:lnTo>
                    <a:pt x="558" y="1148"/>
                  </a:lnTo>
                  <a:lnTo>
                    <a:pt x="558" y="1155"/>
                  </a:lnTo>
                  <a:lnTo>
                    <a:pt x="558" y="1286"/>
                  </a:lnTo>
                  <a:lnTo>
                    <a:pt x="561" y="1302"/>
                  </a:lnTo>
                  <a:lnTo>
                    <a:pt x="568" y="1316"/>
                  </a:lnTo>
                  <a:lnTo>
                    <a:pt x="579" y="1327"/>
                  </a:lnTo>
                  <a:lnTo>
                    <a:pt x="592" y="1334"/>
                  </a:lnTo>
                  <a:lnTo>
                    <a:pt x="609" y="1336"/>
                  </a:lnTo>
                  <a:lnTo>
                    <a:pt x="624" y="1334"/>
                  </a:lnTo>
                  <a:lnTo>
                    <a:pt x="638" y="1327"/>
                  </a:lnTo>
                  <a:lnTo>
                    <a:pt x="649" y="1316"/>
                  </a:lnTo>
                  <a:lnTo>
                    <a:pt x="656" y="1302"/>
                  </a:lnTo>
                  <a:lnTo>
                    <a:pt x="659" y="1286"/>
                  </a:lnTo>
                  <a:lnTo>
                    <a:pt x="659" y="1156"/>
                  </a:lnTo>
                  <a:lnTo>
                    <a:pt x="660" y="1148"/>
                  </a:lnTo>
                  <a:lnTo>
                    <a:pt x="663" y="1141"/>
                  </a:lnTo>
                  <a:lnTo>
                    <a:pt x="669" y="1134"/>
                  </a:lnTo>
                  <a:lnTo>
                    <a:pt x="688" y="1118"/>
                  </a:lnTo>
                  <a:lnTo>
                    <a:pt x="700" y="1099"/>
                  </a:lnTo>
                  <a:lnTo>
                    <a:pt x="707" y="1078"/>
                  </a:lnTo>
                  <a:lnTo>
                    <a:pt x="709" y="1053"/>
                  </a:lnTo>
                  <a:lnTo>
                    <a:pt x="706" y="1030"/>
                  </a:lnTo>
                  <a:lnTo>
                    <a:pt x="699" y="1009"/>
                  </a:lnTo>
                  <a:lnTo>
                    <a:pt x="685" y="990"/>
                  </a:lnTo>
                  <a:lnTo>
                    <a:pt x="669" y="975"/>
                  </a:lnTo>
                  <a:lnTo>
                    <a:pt x="649" y="962"/>
                  </a:lnTo>
                  <a:lnTo>
                    <a:pt x="625" y="956"/>
                  </a:lnTo>
                  <a:lnTo>
                    <a:pt x="603" y="954"/>
                  </a:lnTo>
                  <a:close/>
                  <a:moveTo>
                    <a:pt x="536" y="201"/>
                  </a:moveTo>
                  <a:lnTo>
                    <a:pt x="501" y="204"/>
                  </a:lnTo>
                  <a:lnTo>
                    <a:pt x="468" y="213"/>
                  </a:lnTo>
                  <a:lnTo>
                    <a:pt x="438" y="228"/>
                  </a:lnTo>
                  <a:lnTo>
                    <a:pt x="411" y="246"/>
                  </a:lnTo>
                  <a:lnTo>
                    <a:pt x="388" y="271"/>
                  </a:lnTo>
                  <a:lnTo>
                    <a:pt x="368" y="297"/>
                  </a:lnTo>
                  <a:lnTo>
                    <a:pt x="354" y="327"/>
                  </a:lnTo>
                  <a:lnTo>
                    <a:pt x="345" y="361"/>
                  </a:lnTo>
                  <a:lnTo>
                    <a:pt x="341" y="395"/>
                  </a:lnTo>
                  <a:lnTo>
                    <a:pt x="341" y="649"/>
                  </a:lnTo>
                  <a:lnTo>
                    <a:pt x="344" y="671"/>
                  </a:lnTo>
                  <a:lnTo>
                    <a:pt x="347" y="692"/>
                  </a:lnTo>
                  <a:lnTo>
                    <a:pt x="872" y="692"/>
                  </a:lnTo>
                  <a:lnTo>
                    <a:pt x="876" y="671"/>
                  </a:lnTo>
                  <a:lnTo>
                    <a:pt x="877" y="649"/>
                  </a:lnTo>
                  <a:lnTo>
                    <a:pt x="876" y="649"/>
                  </a:lnTo>
                  <a:lnTo>
                    <a:pt x="876" y="395"/>
                  </a:lnTo>
                  <a:lnTo>
                    <a:pt x="873" y="361"/>
                  </a:lnTo>
                  <a:lnTo>
                    <a:pt x="864" y="327"/>
                  </a:lnTo>
                  <a:lnTo>
                    <a:pt x="849" y="297"/>
                  </a:lnTo>
                  <a:lnTo>
                    <a:pt x="831" y="271"/>
                  </a:lnTo>
                  <a:lnTo>
                    <a:pt x="807" y="246"/>
                  </a:lnTo>
                  <a:lnTo>
                    <a:pt x="781" y="228"/>
                  </a:lnTo>
                  <a:lnTo>
                    <a:pt x="750" y="213"/>
                  </a:lnTo>
                  <a:lnTo>
                    <a:pt x="717" y="204"/>
                  </a:lnTo>
                  <a:lnTo>
                    <a:pt x="683" y="201"/>
                  </a:lnTo>
                  <a:lnTo>
                    <a:pt x="536" y="201"/>
                  </a:lnTo>
                  <a:close/>
                  <a:moveTo>
                    <a:pt x="537" y="0"/>
                  </a:moveTo>
                  <a:lnTo>
                    <a:pt x="683" y="0"/>
                  </a:lnTo>
                  <a:lnTo>
                    <a:pt x="733" y="4"/>
                  </a:lnTo>
                  <a:lnTo>
                    <a:pt x="781" y="13"/>
                  </a:lnTo>
                  <a:lnTo>
                    <a:pt x="826" y="27"/>
                  </a:lnTo>
                  <a:lnTo>
                    <a:pt x="868" y="47"/>
                  </a:lnTo>
                  <a:lnTo>
                    <a:pt x="908" y="71"/>
                  </a:lnTo>
                  <a:lnTo>
                    <a:pt x="945" y="100"/>
                  </a:lnTo>
                  <a:lnTo>
                    <a:pt x="978" y="132"/>
                  </a:lnTo>
                  <a:lnTo>
                    <a:pt x="1007" y="169"/>
                  </a:lnTo>
                  <a:lnTo>
                    <a:pt x="1031" y="209"/>
                  </a:lnTo>
                  <a:lnTo>
                    <a:pt x="1051" y="252"/>
                  </a:lnTo>
                  <a:lnTo>
                    <a:pt x="1066" y="297"/>
                  </a:lnTo>
                  <a:lnTo>
                    <a:pt x="1075" y="345"/>
                  </a:lnTo>
                  <a:lnTo>
                    <a:pt x="1078" y="394"/>
                  </a:lnTo>
                  <a:lnTo>
                    <a:pt x="1078" y="648"/>
                  </a:lnTo>
                  <a:lnTo>
                    <a:pt x="1077" y="672"/>
                  </a:lnTo>
                  <a:lnTo>
                    <a:pt x="1075" y="695"/>
                  </a:lnTo>
                  <a:lnTo>
                    <a:pt x="1105" y="705"/>
                  </a:lnTo>
                  <a:lnTo>
                    <a:pt x="1131" y="720"/>
                  </a:lnTo>
                  <a:lnTo>
                    <a:pt x="1156" y="737"/>
                  </a:lnTo>
                  <a:lnTo>
                    <a:pt x="1177" y="760"/>
                  </a:lnTo>
                  <a:lnTo>
                    <a:pt x="1194" y="784"/>
                  </a:lnTo>
                  <a:lnTo>
                    <a:pt x="1207" y="813"/>
                  </a:lnTo>
                  <a:lnTo>
                    <a:pt x="1214" y="843"/>
                  </a:lnTo>
                  <a:lnTo>
                    <a:pt x="1218" y="874"/>
                  </a:lnTo>
                  <a:lnTo>
                    <a:pt x="1218" y="1358"/>
                  </a:lnTo>
                  <a:lnTo>
                    <a:pt x="1214" y="1391"/>
                  </a:lnTo>
                  <a:lnTo>
                    <a:pt x="1205" y="1421"/>
                  </a:lnTo>
                  <a:lnTo>
                    <a:pt x="1192" y="1450"/>
                  </a:lnTo>
                  <a:lnTo>
                    <a:pt x="1174" y="1476"/>
                  </a:lnTo>
                  <a:lnTo>
                    <a:pt x="1152" y="1498"/>
                  </a:lnTo>
                  <a:lnTo>
                    <a:pt x="1127" y="1517"/>
                  </a:lnTo>
                  <a:lnTo>
                    <a:pt x="1098" y="1530"/>
                  </a:lnTo>
                  <a:lnTo>
                    <a:pt x="1067" y="1539"/>
                  </a:lnTo>
                  <a:lnTo>
                    <a:pt x="1034" y="1541"/>
                  </a:lnTo>
                  <a:lnTo>
                    <a:pt x="183" y="1541"/>
                  </a:lnTo>
                  <a:lnTo>
                    <a:pt x="150" y="1539"/>
                  </a:lnTo>
                  <a:lnTo>
                    <a:pt x="119" y="1530"/>
                  </a:lnTo>
                  <a:lnTo>
                    <a:pt x="91" y="1517"/>
                  </a:lnTo>
                  <a:lnTo>
                    <a:pt x="65" y="1498"/>
                  </a:lnTo>
                  <a:lnTo>
                    <a:pt x="43" y="1476"/>
                  </a:lnTo>
                  <a:lnTo>
                    <a:pt x="24" y="1450"/>
                  </a:lnTo>
                  <a:lnTo>
                    <a:pt x="11" y="1421"/>
                  </a:lnTo>
                  <a:lnTo>
                    <a:pt x="2" y="1391"/>
                  </a:lnTo>
                  <a:lnTo>
                    <a:pt x="0" y="1358"/>
                  </a:lnTo>
                  <a:lnTo>
                    <a:pt x="0" y="874"/>
                  </a:lnTo>
                  <a:lnTo>
                    <a:pt x="2" y="842"/>
                  </a:lnTo>
                  <a:lnTo>
                    <a:pt x="11" y="812"/>
                  </a:lnTo>
                  <a:lnTo>
                    <a:pt x="24" y="784"/>
                  </a:lnTo>
                  <a:lnTo>
                    <a:pt x="41" y="759"/>
                  </a:lnTo>
                  <a:lnTo>
                    <a:pt x="63" y="736"/>
                  </a:lnTo>
                  <a:lnTo>
                    <a:pt x="88" y="719"/>
                  </a:lnTo>
                  <a:lnTo>
                    <a:pt x="115" y="704"/>
                  </a:lnTo>
                  <a:lnTo>
                    <a:pt x="145" y="695"/>
                  </a:lnTo>
                  <a:lnTo>
                    <a:pt x="143" y="671"/>
                  </a:lnTo>
                  <a:lnTo>
                    <a:pt x="142" y="648"/>
                  </a:lnTo>
                  <a:lnTo>
                    <a:pt x="142" y="394"/>
                  </a:lnTo>
                  <a:lnTo>
                    <a:pt x="145" y="345"/>
                  </a:lnTo>
                  <a:lnTo>
                    <a:pt x="154" y="297"/>
                  </a:lnTo>
                  <a:lnTo>
                    <a:pt x="168" y="252"/>
                  </a:lnTo>
                  <a:lnTo>
                    <a:pt x="188" y="209"/>
                  </a:lnTo>
                  <a:lnTo>
                    <a:pt x="213" y="169"/>
                  </a:lnTo>
                  <a:lnTo>
                    <a:pt x="242" y="132"/>
                  </a:lnTo>
                  <a:lnTo>
                    <a:pt x="275" y="100"/>
                  </a:lnTo>
                  <a:lnTo>
                    <a:pt x="312" y="70"/>
                  </a:lnTo>
                  <a:lnTo>
                    <a:pt x="351" y="46"/>
                  </a:lnTo>
                  <a:lnTo>
                    <a:pt x="394" y="27"/>
                  </a:lnTo>
                  <a:lnTo>
                    <a:pt x="439" y="13"/>
                  </a:lnTo>
                  <a:lnTo>
                    <a:pt x="487" y="4"/>
                  </a:lnTo>
                  <a:lnTo>
                    <a:pt x="537"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13" name="Inhaltsplatzhalter 4">
            <a:extLst>
              <a:ext uri="{FF2B5EF4-FFF2-40B4-BE49-F238E27FC236}">
                <a16:creationId xmlns:a16="http://schemas.microsoft.com/office/drawing/2014/main" id="{48C2DBA8-1958-91F5-367A-F2E52D10E790}"/>
              </a:ext>
            </a:extLst>
          </p:cNvPr>
          <p:cNvSpPr txBox="1"/>
          <p:nvPr/>
        </p:nvSpPr>
        <p:spPr>
          <a:xfrm>
            <a:off x="2419946" y="865373"/>
            <a:ext cx="2207968" cy="87716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dirty="0">
                <a:solidFill>
                  <a:schemeClr val="tx1"/>
                </a:solidFill>
              </a:rPr>
              <a:t>Linear Regression Model</a:t>
            </a:r>
          </a:p>
          <a:p>
            <a:pPr marL="0" indent="0">
              <a:lnSpc>
                <a:spcPct val="100000"/>
              </a:lnSpc>
              <a:spcAft>
                <a:spcPts val="1200"/>
              </a:spcAft>
              <a:buNone/>
            </a:pPr>
            <a:endParaRPr lang="en-US" altLang="zh-CN" sz="1050" dirty="0">
              <a:solidFill>
                <a:schemeClr val="tx1"/>
              </a:solidFill>
              <a:latin typeface="+mn-lt"/>
              <a:cs typeface="+mn-ea"/>
              <a:sym typeface="+mn-lt"/>
            </a:endParaRPr>
          </a:p>
        </p:txBody>
      </p:sp>
      <p:pic>
        <p:nvPicPr>
          <p:cNvPr id="14" name="Picture 13">
            <a:extLst>
              <a:ext uri="{FF2B5EF4-FFF2-40B4-BE49-F238E27FC236}">
                <a16:creationId xmlns:a16="http://schemas.microsoft.com/office/drawing/2014/main" id="{64F01B8B-784A-E97F-8C47-5C4F3DE28E5E}"/>
              </a:ext>
            </a:extLst>
          </p:cNvPr>
          <p:cNvPicPr>
            <a:picLocks noChangeAspect="1"/>
          </p:cNvPicPr>
          <p:nvPr/>
        </p:nvPicPr>
        <p:blipFill>
          <a:blip r:embed="rId2"/>
          <a:stretch>
            <a:fillRect/>
          </a:stretch>
        </p:blipFill>
        <p:spPr>
          <a:xfrm>
            <a:off x="2502637" y="2165126"/>
            <a:ext cx="6847840" cy="292175"/>
          </a:xfrm>
          <a:prstGeom prst="rect">
            <a:avLst/>
          </a:prstGeom>
        </p:spPr>
      </p:pic>
      <p:pic>
        <p:nvPicPr>
          <p:cNvPr id="15" name="Picture 14">
            <a:extLst>
              <a:ext uri="{FF2B5EF4-FFF2-40B4-BE49-F238E27FC236}">
                <a16:creationId xmlns:a16="http://schemas.microsoft.com/office/drawing/2014/main" id="{00535D3F-4C45-5701-4460-CD39F692ADF5}"/>
              </a:ext>
            </a:extLst>
          </p:cNvPr>
          <p:cNvPicPr>
            <a:picLocks noChangeAspect="1"/>
          </p:cNvPicPr>
          <p:nvPr/>
        </p:nvPicPr>
        <p:blipFill>
          <a:blip r:embed="rId3"/>
          <a:stretch>
            <a:fillRect/>
          </a:stretch>
        </p:blipFill>
        <p:spPr>
          <a:xfrm>
            <a:off x="4422594" y="2571154"/>
            <a:ext cx="3007925" cy="1254032"/>
          </a:xfrm>
          <a:prstGeom prst="rect">
            <a:avLst/>
          </a:prstGeom>
        </p:spPr>
      </p:pic>
      <p:sp>
        <p:nvSpPr>
          <p:cNvPr id="16" name="TextBox 15">
            <a:extLst>
              <a:ext uri="{FF2B5EF4-FFF2-40B4-BE49-F238E27FC236}">
                <a16:creationId xmlns:a16="http://schemas.microsoft.com/office/drawing/2014/main" id="{D88D6C35-274D-1849-FA0C-BABCDB415FF8}"/>
              </a:ext>
            </a:extLst>
          </p:cNvPr>
          <p:cNvSpPr txBox="1"/>
          <p:nvPr/>
        </p:nvSpPr>
        <p:spPr>
          <a:xfrm>
            <a:off x="3736258" y="4031226"/>
            <a:ext cx="3283974" cy="646331"/>
          </a:xfrm>
          <a:prstGeom prst="rect">
            <a:avLst/>
          </a:prstGeom>
          <a:noFill/>
        </p:spPr>
        <p:txBody>
          <a:bodyPr wrap="square" rtlCol="0">
            <a:spAutoFit/>
          </a:bodyPr>
          <a:lstStyle/>
          <a:p>
            <a:r>
              <a:rPr lang="en-US" altLang="zh-CN" dirty="0"/>
              <a:t>Usable model and prediction is respectable</a:t>
            </a:r>
            <a:endParaRPr lang="zh-CN" altLang="en-US" dirty="0"/>
          </a:p>
        </p:txBody>
      </p:sp>
      <p:sp>
        <p:nvSpPr>
          <p:cNvPr id="17" name="TextBox 16">
            <a:extLst>
              <a:ext uri="{FF2B5EF4-FFF2-40B4-BE49-F238E27FC236}">
                <a16:creationId xmlns:a16="http://schemas.microsoft.com/office/drawing/2014/main" id="{FA89DB7A-36EE-0CA4-7F13-4860EED7845C}"/>
              </a:ext>
            </a:extLst>
          </p:cNvPr>
          <p:cNvSpPr txBox="1"/>
          <p:nvPr/>
        </p:nvSpPr>
        <p:spPr>
          <a:xfrm>
            <a:off x="226142" y="108155"/>
            <a:ext cx="776748" cy="369332"/>
          </a:xfrm>
          <a:prstGeom prst="rect">
            <a:avLst/>
          </a:prstGeom>
          <a:noFill/>
        </p:spPr>
        <p:txBody>
          <a:bodyPr wrap="square" rtlCol="0">
            <a:spAutoFit/>
          </a:bodyPr>
          <a:lstStyle/>
          <a:p>
            <a:r>
              <a:rPr lang="en-US" altLang="zh-CN" dirty="0"/>
              <a:t>15</a:t>
            </a:r>
            <a:endParaRPr lang="zh-CN" altLang="en-US" dirty="0"/>
          </a:p>
        </p:txBody>
      </p:sp>
      <p:pic>
        <p:nvPicPr>
          <p:cNvPr id="19" name="Picture 18">
            <a:extLst>
              <a:ext uri="{FF2B5EF4-FFF2-40B4-BE49-F238E27FC236}">
                <a16:creationId xmlns:a16="http://schemas.microsoft.com/office/drawing/2014/main" id="{78F5CE0F-2156-2294-4DF6-2FA78A7011D4}"/>
              </a:ext>
            </a:extLst>
          </p:cNvPr>
          <p:cNvPicPr>
            <a:picLocks noChangeAspect="1"/>
          </p:cNvPicPr>
          <p:nvPr/>
        </p:nvPicPr>
        <p:blipFill>
          <a:blip r:embed="rId4"/>
          <a:stretch>
            <a:fillRect/>
          </a:stretch>
        </p:blipFill>
        <p:spPr>
          <a:xfrm>
            <a:off x="504163" y="2879891"/>
            <a:ext cx="2491956" cy="1051651"/>
          </a:xfrm>
          <a:prstGeom prst="rect">
            <a:avLst/>
          </a:prstGeom>
        </p:spPr>
      </p:pic>
    </p:spTree>
    <p:extLst>
      <p:ext uri="{BB962C8B-B14F-4D97-AF65-F5344CB8AC3E}">
        <p14:creationId xmlns:p14="http://schemas.microsoft.com/office/powerpoint/2010/main" val="28050205"/>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2" presetClass="entr" presetSubtype="2" accel="20000" decel="8000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2"/>
          <p:cNvGrpSpPr/>
          <p:nvPr/>
        </p:nvGrpSpPr>
        <p:grpSpPr>
          <a:xfrm>
            <a:off x="2836341" y="987335"/>
            <a:ext cx="5772554" cy="1610645"/>
            <a:chOff x="1208088" y="2376487"/>
            <a:chExt cx="9775825" cy="2312989"/>
          </a:xfrm>
        </p:grpSpPr>
        <p:sp>
          <p:nvSpPr>
            <p:cNvPr id="3" name="Freeform 5"/>
            <p:cNvSpPr/>
            <p:nvPr/>
          </p:nvSpPr>
          <p:spPr bwMode="auto">
            <a:xfrm>
              <a:off x="1208088" y="2376487"/>
              <a:ext cx="9775825" cy="2312989"/>
            </a:xfrm>
            <a:custGeom>
              <a:avLst/>
              <a:gdLst>
                <a:gd name="T0" fmla="*/ 307 w 2604"/>
                <a:gd name="T1" fmla="*/ 0 h 614"/>
                <a:gd name="T2" fmla="*/ 0 w 2604"/>
                <a:gd name="T3" fmla="*/ 307 h 614"/>
                <a:gd name="T4" fmla="*/ 175 w 2604"/>
                <a:gd name="T5" fmla="*/ 584 h 614"/>
                <a:gd name="T6" fmla="*/ 307 w 2604"/>
                <a:gd name="T7" fmla="*/ 614 h 614"/>
                <a:gd name="T8" fmla="*/ 307 w 2604"/>
                <a:gd name="T9" fmla="*/ 614 h 614"/>
                <a:gd name="T10" fmla="*/ 322 w 2604"/>
                <a:gd name="T11" fmla="*/ 613 h 614"/>
                <a:gd name="T12" fmla="*/ 327 w 2604"/>
                <a:gd name="T13" fmla="*/ 613 h 614"/>
                <a:gd name="T14" fmla="*/ 337 w 2604"/>
                <a:gd name="T15" fmla="*/ 612 h 614"/>
                <a:gd name="T16" fmla="*/ 342 w 2604"/>
                <a:gd name="T17" fmla="*/ 611 h 614"/>
                <a:gd name="T18" fmla="*/ 352 w 2604"/>
                <a:gd name="T19" fmla="*/ 610 h 614"/>
                <a:gd name="T20" fmla="*/ 358 w 2604"/>
                <a:gd name="T21" fmla="*/ 609 h 614"/>
                <a:gd name="T22" fmla="*/ 366 w 2604"/>
                <a:gd name="T23" fmla="*/ 608 h 614"/>
                <a:gd name="T24" fmla="*/ 372 w 2604"/>
                <a:gd name="T25" fmla="*/ 607 h 614"/>
                <a:gd name="T26" fmla="*/ 380 w 2604"/>
                <a:gd name="T27" fmla="*/ 605 h 614"/>
                <a:gd name="T28" fmla="*/ 387 w 2604"/>
                <a:gd name="T29" fmla="*/ 603 h 614"/>
                <a:gd name="T30" fmla="*/ 393 w 2604"/>
                <a:gd name="T31" fmla="*/ 601 h 614"/>
                <a:gd name="T32" fmla="*/ 401 w 2604"/>
                <a:gd name="T33" fmla="*/ 599 h 614"/>
                <a:gd name="T34" fmla="*/ 406 w 2604"/>
                <a:gd name="T35" fmla="*/ 597 h 614"/>
                <a:gd name="T36" fmla="*/ 415 w 2604"/>
                <a:gd name="T37" fmla="*/ 594 h 614"/>
                <a:gd name="T38" fmla="*/ 415 w 2604"/>
                <a:gd name="T39" fmla="*/ 594 h 614"/>
                <a:gd name="T40" fmla="*/ 415 w 2604"/>
                <a:gd name="T41" fmla="*/ 594 h 614"/>
                <a:gd name="T42" fmla="*/ 528 w 2604"/>
                <a:gd name="T43" fmla="*/ 519 h 614"/>
                <a:gd name="T44" fmla="*/ 528 w 2604"/>
                <a:gd name="T45" fmla="*/ 519 h 614"/>
                <a:gd name="T46" fmla="*/ 530 w 2604"/>
                <a:gd name="T47" fmla="*/ 517 h 614"/>
                <a:gd name="T48" fmla="*/ 532 w 2604"/>
                <a:gd name="T49" fmla="*/ 515 h 614"/>
                <a:gd name="T50" fmla="*/ 536 w 2604"/>
                <a:gd name="T51" fmla="*/ 511 h 614"/>
                <a:gd name="T52" fmla="*/ 536 w 2604"/>
                <a:gd name="T53" fmla="*/ 511 h 614"/>
                <a:gd name="T54" fmla="*/ 538 w 2604"/>
                <a:gd name="T55" fmla="*/ 508 h 614"/>
                <a:gd name="T56" fmla="*/ 543 w 2604"/>
                <a:gd name="T57" fmla="*/ 503 h 614"/>
                <a:gd name="T58" fmla="*/ 543 w 2604"/>
                <a:gd name="T59" fmla="*/ 503 h 614"/>
                <a:gd name="T60" fmla="*/ 543 w 2604"/>
                <a:gd name="T61" fmla="*/ 502 h 614"/>
                <a:gd name="T62" fmla="*/ 545 w 2604"/>
                <a:gd name="T63" fmla="*/ 501 h 614"/>
                <a:gd name="T64" fmla="*/ 546 w 2604"/>
                <a:gd name="T65" fmla="*/ 499 h 614"/>
                <a:gd name="T66" fmla="*/ 552 w 2604"/>
                <a:gd name="T67" fmla="*/ 492 h 614"/>
                <a:gd name="T68" fmla="*/ 553 w 2604"/>
                <a:gd name="T69" fmla="*/ 490 h 614"/>
                <a:gd name="T70" fmla="*/ 798 w 2604"/>
                <a:gd name="T71" fmla="*/ 614 h 614"/>
                <a:gd name="T72" fmla="*/ 2506 w 2604"/>
                <a:gd name="T73" fmla="*/ 614 h 614"/>
                <a:gd name="T74" fmla="*/ 2544 w 2604"/>
                <a:gd name="T75" fmla="*/ 606 h 614"/>
                <a:gd name="T76" fmla="*/ 2545 w 2604"/>
                <a:gd name="T77" fmla="*/ 606 h 614"/>
                <a:gd name="T78" fmla="*/ 2549 w 2604"/>
                <a:gd name="T79" fmla="*/ 604 h 614"/>
                <a:gd name="T80" fmla="*/ 2575 w 2604"/>
                <a:gd name="T81" fmla="*/ 585 h 614"/>
                <a:gd name="T82" fmla="*/ 2576 w 2604"/>
                <a:gd name="T83" fmla="*/ 585 h 614"/>
                <a:gd name="T84" fmla="*/ 2604 w 2604"/>
                <a:gd name="T85" fmla="*/ 515 h 614"/>
                <a:gd name="T86" fmla="*/ 2604 w 2604"/>
                <a:gd name="T87" fmla="*/ 515 h 614"/>
                <a:gd name="T88" fmla="*/ 2604 w 2604"/>
                <a:gd name="T89" fmla="*/ 491 h 614"/>
                <a:gd name="T90" fmla="*/ 2604 w 2604"/>
                <a:gd name="T91" fmla="*/ 491 h 614"/>
                <a:gd name="T92" fmla="*/ 2562 w 2604"/>
                <a:gd name="T93" fmla="*/ 491 h 614"/>
                <a:gd name="T94" fmla="*/ 2562 w 2604"/>
                <a:gd name="T95" fmla="*/ 148 h 614"/>
                <a:gd name="T96" fmla="*/ 2461 w 2604"/>
                <a:gd name="T97" fmla="*/ 47 h 614"/>
                <a:gd name="T98" fmla="*/ 471 w 2604"/>
                <a:gd name="T99" fmla="*/ 47 h 614"/>
                <a:gd name="T100" fmla="*/ 307 w 2604"/>
                <a:gd name="T101"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04" h="614">
                  <a:moveTo>
                    <a:pt x="307" y="0"/>
                  </a:moveTo>
                  <a:cubicBezTo>
                    <a:pt x="137" y="0"/>
                    <a:pt x="0" y="137"/>
                    <a:pt x="0" y="307"/>
                  </a:cubicBezTo>
                  <a:cubicBezTo>
                    <a:pt x="0" y="429"/>
                    <a:pt x="72" y="535"/>
                    <a:pt x="175" y="584"/>
                  </a:cubicBezTo>
                  <a:cubicBezTo>
                    <a:pt x="215" y="603"/>
                    <a:pt x="260" y="614"/>
                    <a:pt x="307" y="614"/>
                  </a:cubicBezTo>
                  <a:cubicBezTo>
                    <a:pt x="307" y="614"/>
                    <a:pt x="307" y="614"/>
                    <a:pt x="307" y="614"/>
                  </a:cubicBezTo>
                  <a:cubicBezTo>
                    <a:pt x="312" y="614"/>
                    <a:pt x="317" y="613"/>
                    <a:pt x="322" y="613"/>
                  </a:cubicBezTo>
                  <a:cubicBezTo>
                    <a:pt x="324" y="613"/>
                    <a:pt x="325" y="613"/>
                    <a:pt x="327" y="613"/>
                  </a:cubicBezTo>
                  <a:cubicBezTo>
                    <a:pt x="330" y="613"/>
                    <a:pt x="334" y="612"/>
                    <a:pt x="337" y="612"/>
                  </a:cubicBezTo>
                  <a:cubicBezTo>
                    <a:pt x="339" y="612"/>
                    <a:pt x="341" y="612"/>
                    <a:pt x="342" y="611"/>
                  </a:cubicBezTo>
                  <a:cubicBezTo>
                    <a:pt x="346" y="611"/>
                    <a:pt x="349" y="611"/>
                    <a:pt x="352" y="610"/>
                  </a:cubicBezTo>
                  <a:cubicBezTo>
                    <a:pt x="354" y="610"/>
                    <a:pt x="356" y="610"/>
                    <a:pt x="358" y="609"/>
                  </a:cubicBezTo>
                  <a:cubicBezTo>
                    <a:pt x="360" y="609"/>
                    <a:pt x="363" y="608"/>
                    <a:pt x="366" y="608"/>
                  </a:cubicBezTo>
                  <a:cubicBezTo>
                    <a:pt x="368" y="607"/>
                    <a:pt x="370" y="607"/>
                    <a:pt x="372" y="607"/>
                  </a:cubicBezTo>
                  <a:cubicBezTo>
                    <a:pt x="375" y="606"/>
                    <a:pt x="377" y="605"/>
                    <a:pt x="380" y="605"/>
                  </a:cubicBezTo>
                  <a:cubicBezTo>
                    <a:pt x="382" y="604"/>
                    <a:pt x="384" y="604"/>
                    <a:pt x="387" y="603"/>
                  </a:cubicBezTo>
                  <a:cubicBezTo>
                    <a:pt x="389" y="602"/>
                    <a:pt x="391" y="602"/>
                    <a:pt x="393" y="601"/>
                  </a:cubicBezTo>
                  <a:cubicBezTo>
                    <a:pt x="396" y="600"/>
                    <a:pt x="398" y="600"/>
                    <a:pt x="401" y="599"/>
                  </a:cubicBezTo>
                  <a:cubicBezTo>
                    <a:pt x="402" y="598"/>
                    <a:pt x="404" y="598"/>
                    <a:pt x="406" y="597"/>
                  </a:cubicBezTo>
                  <a:cubicBezTo>
                    <a:pt x="409" y="596"/>
                    <a:pt x="412" y="595"/>
                    <a:pt x="415" y="594"/>
                  </a:cubicBezTo>
                  <a:cubicBezTo>
                    <a:pt x="415" y="594"/>
                    <a:pt x="415" y="594"/>
                    <a:pt x="415" y="594"/>
                  </a:cubicBezTo>
                  <a:cubicBezTo>
                    <a:pt x="415" y="594"/>
                    <a:pt x="415" y="594"/>
                    <a:pt x="415" y="594"/>
                  </a:cubicBezTo>
                  <a:cubicBezTo>
                    <a:pt x="458" y="578"/>
                    <a:pt x="497" y="552"/>
                    <a:pt x="528" y="519"/>
                  </a:cubicBezTo>
                  <a:cubicBezTo>
                    <a:pt x="528" y="519"/>
                    <a:pt x="528" y="519"/>
                    <a:pt x="528" y="519"/>
                  </a:cubicBezTo>
                  <a:cubicBezTo>
                    <a:pt x="529" y="519"/>
                    <a:pt x="529" y="518"/>
                    <a:pt x="530" y="517"/>
                  </a:cubicBezTo>
                  <a:cubicBezTo>
                    <a:pt x="531" y="517"/>
                    <a:pt x="532" y="516"/>
                    <a:pt x="532" y="515"/>
                  </a:cubicBezTo>
                  <a:cubicBezTo>
                    <a:pt x="534" y="513"/>
                    <a:pt x="535" y="512"/>
                    <a:pt x="536" y="511"/>
                  </a:cubicBezTo>
                  <a:cubicBezTo>
                    <a:pt x="536" y="511"/>
                    <a:pt x="536" y="511"/>
                    <a:pt x="536" y="511"/>
                  </a:cubicBezTo>
                  <a:cubicBezTo>
                    <a:pt x="537" y="510"/>
                    <a:pt x="537" y="509"/>
                    <a:pt x="538" y="508"/>
                  </a:cubicBezTo>
                  <a:cubicBezTo>
                    <a:pt x="540" y="507"/>
                    <a:pt x="541" y="505"/>
                    <a:pt x="543" y="503"/>
                  </a:cubicBezTo>
                  <a:cubicBezTo>
                    <a:pt x="543" y="503"/>
                    <a:pt x="543" y="503"/>
                    <a:pt x="543" y="503"/>
                  </a:cubicBezTo>
                  <a:cubicBezTo>
                    <a:pt x="543" y="502"/>
                    <a:pt x="543" y="502"/>
                    <a:pt x="543" y="502"/>
                  </a:cubicBezTo>
                  <a:cubicBezTo>
                    <a:pt x="544" y="502"/>
                    <a:pt x="544" y="501"/>
                    <a:pt x="545" y="501"/>
                  </a:cubicBezTo>
                  <a:cubicBezTo>
                    <a:pt x="545" y="500"/>
                    <a:pt x="546" y="499"/>
                    <a:pt x="546" y="499"/>
                  </a:cubicBezTo>
                  <a:cubicBezTo>
                    <a:pt x="548" y="496"/>
                    <a:pt x="550" y="494"/>
                    <a:pt x="552" y="492"/>
                  </a:cubicBezTo>
                  <a:cubicBezTo>
                    <a:pt x="552" y="491"/>
                    <a:pt x="552" y="491"/>
                    <a:pt x="553" y="490"/>
                  </a:cubicBezTo>
                  <a:cubicBezTo>
                    <a:pt x="609" y="565"/>
                    <a:pt x="698" y="614"/>
                    <a:pt x="798" y="614"/>
                  </a:cubicBezTo>
                  <a:cubicBezTo>
                    <a:pt x="2506" y="614"/>
                    <a:pt x="2506" y="614"/>
                    <a:pt x="2506" y="614"/>
                  </a:cubicBezTo>
                  <a:cubicBezTo>
                    <a:pt x="2520" y="614"/>
                    <a:pt x="2533" y="611"/>
                    <a:pt x="2544" y="606"/>
                  </a:cubicBezTo>
                  <a:cubicBezTo>
                    <a:pt x="2545" y="606"/>
                    <a:pt x="2545" y="606"/>
                    <a:pt x="2545" y="606"/>
                  </a:cubicBezTo>
                  <a:cubicBezTo>
                    <a:pt x="2546" y="605"/>
                    <a:pt x="2547" y="604"/>
                    <a:pt x="2549" y="604"/>
                  </a:cubicBezTo>
                  <a:cubicBezTo>
                    <a:pt x="2559" y="599"/>
                    <a:pt x="2568" y="593"/>
                    <a:pt x="2575" y="585"/>
                  </a:cubicBezTo>
                  <a:cubicBezTo>
                    <a:pt x="2576" y="585"/>
                    <a:pt x="2576" y="585"/>
                    <a:pt x="2576" y="585"/>
                  </a:cubicBezTo>
                  <a:cubicBezTo>
                    <a:pt x="2593" y="567"/>
                    <a:pt x="2604" y="542"/>
                    <a:pt x="2604" y="515"/>
                  </a:cubicBezTo>
                  <a:cubicBezTo>
                    <a:pt x="2604" y="515"/>
                    <a:pt x="2604" y="515"/>
                    <a:pt x="2604" y="515"/>
                  </a:cubicBezTo>
                  <a:cubicBezTo>
                    <a:pt x="2604" y="491"/>
                    <a:pt x="2604" y="491"/>
                    <a:pt x="2604" y="491"/>
                  </a:cubicBezTo>
                  <a:cubicBezTo>
                    <a:pt x="2604" y="491"/>
                    <a:pt x="2604" y="491"/>
                    <a:pt x="2604" y="491"/>
                  </a:cubicBezTo>
                  <a:cubicBezTo>
                    <a:pt x="2562" y="491"/>
                    <a:pt x="2562" y="491"/>
                    <a:pt x="2562" y="491"/>
                  </a:cubicBezTo>
                  <a:cubicBezTo>
                    <a:pt x="2562" y="148"/>
                    <a:pt x="2562" y="148"/>
                    <a:pt x="2562" y="148"/>
                  </a:cubicBezTo>
                  <a:cubicBezTo>
                    <a:pt x="2562" y="92"/>
                    <a:pt x="2517" y="47"/>
                    <a:pt x="2461" y="47"/>
                  </a:cubicBezTo>
                  <a:cubicBezTo>
                    <a:pt x="471" y="47"/>
                    <a:pt x="471" y="47"/>
                    <a:pt x="471" y="47"/>
                  </a:cubicBezTo>
                  <a:cubicBezTo>
                    <a:pt x="423" y="17"/>
                    <a:pt x="367" y="0"/>
                    <a:pt x="307" y="0"/>
                  </a:cubicBezTo>
                </a:path>
              </a:pathLst>
            </a:custGeom>
            <a:solidFill>
              <a:schemeClr val="bg2">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 name="Oval 6"/>
            <p:cNvSpPr>
              <a:spLocks noChangeArrowheads="1"/>
            </p:cNvSpPr>
            <p:nvPr/>
          </p:nvSpPr>
          <p:spPr bwMode="auto">
            <a:xfrm>
              <a:off x="1665289" y="2635251"/>
              <a:ext cx="1389063" cy="13906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r>
                <a:rPr lang="en-US" sz="2400" b="1" dirty="0">
                  <a:solidFill>
                    <a:schemeClr val="accent1"/>
                  </a:solidFill>
                  <a:cs typeface="+mn-ea"/>
                  <a:sym typeface="+mn-lt"/>
                </a:rPr>
                <a:t>01</a:t>
              </a:r>
            </a:p>
          </p:txBody>
        </p:sp>
        <p:sp>
          <p:nvSpPr>
            <p:cNvPr id="9" name="Freeform 12"/>
            <p:cNvSpPr/>
            <p:nvPr/>
          </p:nvSpPr>
          <p:spPr bwMode="auto">
            <a:xfrm>
              <a:off x="3513138" y="3332163"/>
              <a:ext cx="0" cy="34925"/>
            </a:xfrm>
            <a:custGeom>
              <a:avLst/>
              <a:gdLst>
                <a:gd name="T0" fmla="*/ 0 h 9"/>
                <a:gd name="T1" fmla="*/ 9 h 9"/>
                <a:gd name="T2" fmla="*/ 2 h 9"/>
                <a:gd name="T3" fmla="*/ 0 h 9"/>
              </a:gdLst>
              <a:ahLst/>
              <a:cxnLst>
                <a:cxn ang="0">
                  <a:pos x="0" y="T0"/>
                </a:cxn>
                <a:cxn ang="0">
                  <a:pos x="0" y="T1"/>
                </a:cxn>
                <a:cxn ang="0">
                  <a:pos x="0" y="T2"/>
                </a:cxn>
                <a:cxn ang="0">
                  <a:pos x="0" y="T3"/>
                </a:cxn>
              </a:cxnLst>
              <a:rect l="0" t="0" r="r" b="b"/>
              <a:pathLst>
                <a:path h="9">
                  <a:moveTo>
                    <a:pt x="0" y="0"/>
                  </a:moveTo>
                  <a:cubicBezTo>
                    <a:pt x="0" y="3"/>
                    <a:pt x="0" y="6"/>
                    <a:pt x="0" y="9"/>
                  </a:cubicBezTo>
                  <a:cubicBezTo>
                    <a:pt x="0" y="6"/>
                    <a:pt x="0" y="4"/>
                    <a:pt x="0" y="2"/>
                  </a:cubicBezTo>
                  <a:cubicBezTo>
                    <a:pt x="0" y="1"/>
                    <a:pt x="0" y="1"/>
                    <a:pt x="0" y="0"/>
                  </a:cubicBezTo>
                  <a:close/>
                </a:path>
              </a:pathLst>
            </a:custGeom>
            <a:solidFill>
              <a:srgbClr val="0089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26" name="Group 98"/>
          <p:cNvGrpSpPr/>
          <p:nvPr/>
        </p:nvGrpSpPr>
        <p:grpSpPr>
          <a:xfrm>
            <a:off x="2985542" y="4790567"/>
            <a:ext cx="5772554" cy="1766061"/>
            <a:chOff x="1208088" y="2376488"/>
            <a:chExt cx="9775825" cy="2312988"/>
          </a:xfrm>
        </p:grpSpPr>
        <p:sp>
          <p:nvSpPr>
            <p:cNvPr id="27" name="Freeform 5"/>
            <p:cNvSpPr/>
            <p:nvPr/>
          </p:nvSpPr>
          <p:spPr bwMode="auto">
            <a:xfrm>
              <a:off x="1208088" y="2376488"/>
              <a:ext cx="9775825" cy="2312988"/>
            </a:xfrm>
            <a:custGeom>
              <a:avLst/>
              <a:gdLst>
                <a:gd name="T0" fmla="*/ 307 w 2604"/>
                <a:gd name="T1" fmla="*/ 0 h 614"/>
                <a:gd name="T2" fmla="*/ 0 w 2604"/>
                <a:gd name="T3" fmla="*/ 307 h 614"/>
                <a:gd name="T4" fmla="*/ 175 w 2604"/>
                <a:gd name="T5" fmla="*/ 584 h 614"/>
                <a:gd name="T6" fmla="*/ 307 w 2604"/>
                <a:gd name="T7" fmla="*/ 614 h 614"/>
                <a:gd name="T8" fmla="*/ 307 w 2604"/>
                <a:gd name="T9" fmla="*/ 614 h 614"/>
                <a:gd name="T10" fmla="*/ 322 w 2604"/>
                <a:gd name="T11" fmla="*/ 613 h 614"/>
                <a:gd name="T12" fmla="*/ 327 w 2604"/>
                <a:gd name="T13" fmla="*/ 613 h 614"/>
                <a:gd name="T14" fmla="*/ 337 w 2604"/>
                <a:gd name="T15" fmla="*/ 612 h 614"/>
                <a:gd name="T16" fmla="*/ 342 w 2604"/>
                <a:gd name="T17" fmla="*/ 611 h 614"/>
                <a:gd name="T18" fmla="*/ 352 w 2604"/>
                <a:gd name="T19" fmla="*/ 610 h 614"/>
                <a:gd name="T20" fmla="*/ 358 w 2604"/>
                <a:gd name="T21" fmla="*/ 609 h 614"/>
                <a:gd name="T22" fmla="*/ 366 w 2604"/>
                <a:gd name="T23" fmla="*/ 608 h 614"/>
                <a:gd name="T24" fmla="*/ 372 w 2604"/>
                <a:gd name="T25" fmla="*/ 607 h 614"/>
                <a:gd name="T26" fmla="*/ 380 w 2604"/>
                <a:gd name="T27" fmla="*/ 605 h 614"/>
                <a:gd name="T28" fmla="*/ 387 w 2604"/>
                <a:gd name="T29" fmla="*/ 603 h 614"/>
                <a:gd name="T30" fmla="*/ 393 w 2604"/>
                <a:gd name="T31" fmla="*/ 601 h 614"/>
                <a:gd name="T32" fmla="*/ 401 w 2604"/>
                <a:gd name="T33" fmla="*/ 599 h 614"/>
                <a:gd name="T34" fmla="*/ 406 w 2604"/>
                <a:gd name="T35" fmla="*/ 597 h 614"/>
                <a:gd name="T36" fmla="*/ 415 w 2604"/>
                <a:gd name="T37" fmla="*/ 594 h 614"/>
                <a:gd name="T38" fmla="*/ 415 w 2604"/>
                <a:gd name="T39" fmla="*/ 594 h 614"/>
                <a:gd name="T40" fmla="*/ 415 w 2604"/>
                <a:gd name="T41" fmla="*/ 594 h 614"/>
                <a:gd name="T42" fmla="*/ 528 w 2604"/>
                <a:gd name="T43" fmla="*/ 519 h 614"/>
                <a:gd name="T44" fmla="*/ 528 w 2604"/>
                <a:gd name="T45" fmla="*/ 519 h 614"/>
                <a:gd name="T46" fmla="*/ 530 w 2604"/>
                <a:gd name="T47" fmla="*/ 517 h 614"/>
                <a:gd name="T48" fmla="*/ 532 w 2604"/>
                <a:gd name="T49" fmla="*/ 515 h 614"/>
                <a:gd name="T50" fmla="*/ 536 w 2604"/>
                <a:gd name="T51" fmla="*/ 511 h 614"/>
                <a:gd name="T52" fmla="*/ 536 w 2604"/>
                <a:gd name="T53" fmla="*/ 511 h 614"/>
                <a:gd name="T54" fmla="*/ 538 w 2604"/>
                <a:gd name="T55" fmla="*/ 508 h 614"/>
                <a:gd name="T56" fmla="*/ 543 w 2604"/>
                <a:gd name="T57" fmla="*/ 503 h 614"/>
                <a:gd name="T58" fmla="*/ 543 w 2604"/>
                <a:gd name="T59" fmla="*/ 503 h 614"/>
                <a:gd name="T60" fmla="*/ 543 w 2604"/>
                <a:gd name="T61" fmla="*/ 502 h 614"/>
                <a:gd name="T62" fmla="*/ 545 w 2604"/>
                <a:gd name="T63" fmla="*/ 501 h 614"/>
                <a:gd name="T64" fmla="*/ 546 w 2604"/>
                <a:gd name="T65" fmla="*/ 499 h 614"/>
                <a:gd name="T66" fmla="*/ 552 w 2604"/>
                <a:gd name="T67" fmla="*/ 492 h 614"/>
                <a:gd name="T68" fmla="*/ 553 w 2604"/>
                <a:gd name="T69" fmla="*/ 490 h 614"/>
                <a:gd name="T70" fmla="*/ 798 w 2604"/>
                <a:gd name="T71" fmla="*/ 614 h 614"/>
                <a:gd name="T72" fmla="*/ 2506 w 2604"/>
                <a:gd name="T73" fmla="*/ 614 h 614"/>
                <a:gd name="T74" fmla="*/ 2544 w 2604"/>
                <a:gd name="T75" fmla="*/ 606 h 614"/>
                <a:gd name="T76" fmla="*/ 2545 w 2604"/>
                <a:gd name="T77" fmla="*/ 606 h 614"/>
                <a:gd name="T78" fmla="*/ 2549 w 2604"/>
                <a:gd name="T79" fmla="*/ 604 h 614"/>
                <a:gd name="T80" fmla="*/ 2575 w 2604"/>
                <a:gd name="T81" fmla="*/ 585 h 614"/>
                <a:gd name="T82" fmla="*/ 2576 w 2604"/>
                <a:gd name="T83" fmla="*/ 585 h 614"/>
                <a:gd name="T84" fmla="*/ 2604 w 2604"/>
                <a:gd name="T85" fmla="*/ 515 h 614"/>
                <a:gd name="T86" fmla="*/ 2604 w 2604"/>
                <a:gd name="T87" fmla="*/ 515 h 614"/>
                <a:gd name="T88" fmla="*/ 2604 w 2604"/>
                <a:gd name="T89" fmla="*/ 491 h 614"/>
                <a:gd name="T90" fmla="*/ 2604 w 2604"/>
                <a:gd name="T91" fmla="*/ 491 h 614"/>
                <a:gd name="T92" fmla="*/ 2562 w 2604"/>
                <a:gd name="T93" fmla="*/ 491 h 614"/>
                <a:gd name="T94" fmla="*/ 2562 w 2604"/>
                <a:gd name="T95" fmla="*/ 148 h 614"/>
                <a:gd name="T96" fmla="*/ 2461 w 2604"/>
                <a:gd name="T97" fmla="*/ 47 h 614"/>
                <a:gd name="T98" fmla="*/ 471 w 2604"/>
                <a:gd name="T99" fmla="*/ 47 h 614"/>
                <a:gd name="T100" fmla="*/ 307 w 2604"/>
                <a:gd name="T101"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04" h="614">
                  <a:moveTo>
                    <a:pt x="307" y="0"/>
                  </a:moveTo>
                  <a:cubicBezTo>
                    <a:pt x="137" y="0"/>
                    <a:pt x="0" y="137"/>
                    <a:pt x="0" y="307"/>
                  </a:cubicBezTo>
                  <a:cubicBezTo>
                    <a:pt x="0" y="429"/>
                    <a:pt x="72" y="535"/>
                    <a:pt x="175" y="584"/>
                  </a:cubicBezTo>
                  <a:cubicBezTo>
                    <a:pt x="215" y="603"/>
                    <a:pt x="260" y="614"/>
                    <a:pt x="307" y="614"/>
                  </a:cubicBezTo>
                  <a:cubicBezTo>
                    <a:pt x="307" y="614"/>
                    <a:pt x="307" y="614"/>
                    <a:pt x="307" y="614"/>
                  </a:cubicBezTo>
                  <a:cubicBezTo>
                    <a:pt x="312" y="614"/>
                    <a:pt x="317" y="613"/>
                    <a:pt x="322" y="613"/>
                  </a:cubicBezTo>
                  <a:cubicBezTo>
                    <a:pt x="324" y="613"/>
                    <a:pt x="325" y="613"/>
                    <a:pt x="327" y="613"/>
                  </a:cubicBezTo>
                  <a:cubicBezTo>
                    <a:pt x="330" y="613"/>
                    <a:pt x="334" y="612"/>
                    <a:pt x="337" y="612"/>
                  </a:cubicBezTo>
                  <a:cubicBezTo>
                    <a:pt x="339" y="612"/>
                    <a:pt x="341" y="612"/>
                    <a:pt x="342" y="611"/>
                  </a:cubicBezTo>
                  <a:cubicBezTo>
                    <a:pt x="346" y="611"/>
                    <a:pt x="349" y="611"/>
                    <a:pt x="352" y="610"/>
                  </a:cubicBezTo>
                  <a:cubicBezTo>
                    <a:pt x="354" y="610"/>
                    <a:pt x="356" y="610"/>
                    <a:pt x="358" y="609"/>
                  </a:cubicBezTo>
                  <a:cubicBezTo>
                    <a:pt x="360" y="609"/>
                    <a:pt x="363" y="608"/>
                    <a:pt x="366" y="608"/>
                  </a:cubicBezTo>
                  <a:cubicBezTo>
                    <a:pt x="368" y="607"/>
                    <a:pt x="370" y="607"/>
                    <a:pt x="372" y="607"/>
                  </a:cubicBezTo>
                  <a:cubicBezTo>
                    <a:pt x="375" y="606"/>
                    <a:pt x="377" y="605"/>
                    <a:pt x="380" y="605"/>
                  </a:cubicBezTo>
                  <a:cubicBezTo>
                    <a:pt x="382" y="604"/>
                    <a:pt x="384" y="604"/>
                    <a:pt x="387" y="603"/>
                  </a:cubicBezTo>
                  <a:cubicBezTo>
                    <a:pt x="389" y="602"/>
                    <a:pt x="391" y="602"/>
                    <a:pt x="393" y="601"/>
                  </a:cubicBezTo>
                  <a:cubicBezTo>
                    <a:pt x="396" y="600"/>
                    <a:pt x="398" y="600"/>
                    <a:pt x="401" y="599"/>
                  </a:cubicBezTo>
                  <a:cubicBezTo>
                    <a:pt x="402" y="598"/>
                    <a:pt x="404" y="598"/>
                    <a:pt x="406" y="597"/>
                  </a:cubicBezTo>
                  <a:cubicBezTo>
                    <a:pt x="409" y="596"/>
                    <a:pt x="412" y="595"/>
                    <a:pt x="415" y="594"/>
                  </a:cubicBezTo>
                  <a:cubicBezTo>
                    <a:pt x="415" y="594"/>
                    <a:pt x="415" y="594"/>
                    <a:pt x="415" y="594"/>
                  </a:cubicBezTo>
                  <a:cubicBezTo>
                    <a:pt x="415" y="594"/>
                    <a:pt x="415" y="594"/>
                    <a:pt x="415" y="594"/>
                  </a:cubicBezTo>
                  <a:cubicBezTo>
                    <a:pt x="458" y="578"/>
                    <a:pt x="497" y="552"/>
                    <a:pt x="528" y="519"/>
                  </a:cubicBezTo>
                  <a:cubicBezTo>
                    <a:pt x="528" y="519"/>
                    <a:pt x="528" y="519"/>
                    <a:pt x="528" y="519"/>
                  </a:cubicBezTo>
                  <a:cubicBezTo>
                    <a:pt x="529" y="519"/>
                    <a:pt x="529" y="518"/>
                    <a:pt x="530" y="517"/>
                  </a:cubicBezTo>
                  <a:cubicBezTo>
                    <a:pt x="531" y="517"/>
                    <a:pt x="532" y="516"/>
                    <a:pt x="532" y="515"/>
                  </a:cubicBezTo>
                  <a:cubicBezTo>
                    <a:pt x="534" y="513"/>
                    <a:pt x="535" y="512"/>
                    <a:pt x="536" y="511"/>
                  </a:cubicBezTo>
                  <a:cubicBezTo>
                    <a:pt x="536" y="511"/>
                    <a:pt x="536" y="511"/>
                    <a:pt x="536" y="511"/>
                  </a:cubicBezTo>
                  <a:cubicBezTo>
                    <a:pt x="537" y="510"/>
                    <a:pt x="537" y="509"/>
                    <a:pt x="538" y="508"/>
                  </a:cubicBezTo>
                  <a:cubicBezTo>
                    <a:pt x="540" y="507"/>
                    <a:pt x="541" y="505"/>
                    <a:pt x="543" y="503"/>
                  </a:cubicBezTo>
                  <a:cubicBezTo>
                    <a:pt x="543" y="503"/>
                    <a:pt x="543" y="503"/>
                    <a:pt x="543" y="503"/>
                  </a:cubicBezTo>
                  <a:cubicBezTo>
                    <a:pt x="543" y="502"/>
                    <a:pt x="543" y="502"/>
                    <a:pt x="543" y="502"/>
                  </a:cubicBezTo>
                  <a:cubicBezTo>
                    <a:pt x="544" y="502"/>
                    <a:pt x="544" y="501"/>
                    <a:pt x="545" y="501"/>
                  </a:cubicBezTo>
                  <a:cubicBezTo>
                    <a:pt x="545" y="500"/>
                    <a:pt x="546" y="499"/>
                    <a:pt x="546" y="499"/>
                  </a:cubicBezTo>
                  <a:cubicBezTo>
                    <a:pt x="548" y="496"/>
                    <a:pt x="550" y="494"/>
                    <a:pt x="552" y="492"/>
                  </a:cubicBezTo>
                  <a:cubicBezTo>
                    <a:pt x="552" y="491"/>
                    <a:pt x="552" y="491"/>
                    <a:pt x="553" y="490"/>
                  </a:cubicBezTo>
                  <a:cubicBezTo>
                    <a:pt x="609" y="565"/>
                    <a:pt x="698" y="614"/>
                    <a:pt x="798" y="614"/>
                  </a:cubicBezTo>
                  <a:cubicBezTo>
                    <a:pt x="2506" y="614"/>
                    <a:pt x="2506" y="614"/>
                    <a:pt x="2506" y="614"/>
                  </a:cubicBezTo>
                  <a:cubicBezTo>
                    <a:pt x="2520" y="614"/>
                    <a:pt x="2533" y="611"/>
                    <a:pt x="2544" y="606"/>
                  </a:cubicBezTo>
                  <a:cubicBezTo>
                    <a:pt x="2545" y="606"/>
                    <a:pt x="2545" y="606"/>
                    <a:pt x="2545" y="606"/>
                  </a:cubicBezTo>
                  <a:cubicBezTo>
                    <a:pt x="2546" y="605"/>
                    <a:pt x="2547" y="604"/>
                    <a:pt x="2549" y="604"/>
                  </a:cubicBezTo>
                  <a:cubicBezTo>
                    <a:pt x="2559" y="599"/>
                    <a:pt x="2568" y="593"/>
                    <a:pt x="2575" y="585"/>
                  </a:cubicBezTo>
                  <a:cubicBezTo>
                    <a:pt x="2576" y="585"/>
                    <a:pt x="2576" y="585"/>
                    <a:pt x="2576" y="585"/>
                  </a:cubicBezTo>
                  <a:cubicBezTo>
                    <a:pt x="2593" y="567"/>
                    <a:pt x="2604" y="542"/>
                    <a:pt x="2604" y="515"/>
                  </a:cubicBezTo>
                  <a:cubicBezTo>
                    <a:pt x="2604" y="515"/>
                    <a:pt x="2604" y="515"/>
                    <a:pt x="2604" y="515"/>
                  </a:cubicBezTo>
                  <a:cubicBezTo>
                    <a:pt x="2604" y="491"/>
                    <a:pt x="2604" y="491"/>
                    <a:pt x="2604" y="491"/>
                  </a:cubicBezTo>
                  <a:cubicBezTo>
                    <a:pt x="2604" y="491"/>
                    <a:pt x="2604" y="491"/>
                    <a:pt x="2604" y="491"/>
                  </a:cubicBezTo>
                  <a:cubicBezTo>
                    <a:pt x="2562" y="491"/>
                    <a:pt x="2562" y="491"/>
                    <a:pt x="2562" y="491"/>
                  </a:cubicBezTo>
                  <a:cubicBezTo>
                    <a:pt x="2562" y="148"/>
                    <a:pt x="2562" y="148"/>
                    <a:pt x="2562" y="148"/>
                  </a:cubicBezTo>
                  <a:cubicBezTo>
                    <a:pt x="2562" y="92"/>
                    <a:pt x="2517" y="47"/>
                    <a:pt x="2461" y="47"/>
                  </a:cubicBezTo>
                  <a:cubicBezTo>
                    <a:pt x="471" y="47"/>
                    <a:pt x="471" y="47"/>
                    <a:pt x="471" y="47"/>
                  </a:cubicBezTo>
                  <a:cubicBezTo>
                    <a:pt x="423" y="17"/>
                    <a:pt x="367" y="0"/>
                    <a:pt x="307" y="0"/>
                  </a:cubicBezTo>
                </a:path>
              </a:pathLst>
            </a:custGeom>
            <a:solidFill>
              <a:schemeClr val="bg2">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8" name="Oval 6"/>
            <p:cNvSpPr>
              <a:spLocks noChangeArrowheads="1"/>
            </p:cNvSpPr>
            <p:nvPr/>
          </p:nvSpPr>
          <p:spPr bwMode="auto">
            <a:xfrm>
              <a:off x="1583882" y="2837657"/>
              <a:ext cx="1389064" cy="139064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r>
                <a:rPr lang="en-US" sz="2400" b="1" dirty="0">
                  <a:solidFill>
                    <a:schemeClr val="accent3"/>
                  </a:solidFill>
                  <a:cs typeface="+mn-ea"/>
                  <a:sym typeface="+mn-lt"/>
                </a:rPr>
                <a:t>03</a:t>
              </a:r>
            </a:p>
          </p:txBody>
        </p:sp>
        <p:sp>
          <p:nvSpPr>
            <p:cNvPr id="33" name="Freeform 12"/>
            <p:cNvSpPr/>
            <p:nvPr/>
          </p:nvSpPr>
          <p:spPr bwMode="auto">
            <a:xfrm>
              <a:off x="3513138" y="3332163"/>
              <a:ext cx="0" cy="34925"/>
            </a:xfrm>
            <a:custGeom>
              <a:avLst/>
              <a:gdLst>
                <a:gd name="T0" fmla="*/ 0 h 9"/>
                <a:gd name="T1" fmla="*/ 9 h 9"/>
                <a:gd name="T2" fmla="*/ 2 h 9"/>
                <a:gd name="T3" fmla="*/ 0 h 9"/>
              </a:gdLst>
              <a:ahLst/>
              <a:cxnLst>
                <a:cxn ang="0">
                  <a:pos x="0" y="T0"/>
                </a:cxn>
                <a:cxn ang="0">
                  <a:pos x="0" y="T1"/>
                </a:cxn>
                <a:cxn ang="0">
                  <a:pos x="0" y="T2"/>
                </a:cxn>
                <a:cxn ang="0">
                  <a:pos x="0" y="T3"/>
                </a:cxn>
              </a:cxnLst>
              <a:rect l="0" t="0" r="r" b="b"/>
              <a:pathLst>
                <a:path h="9">
                  <a:moveTo>
                    <a:pt x="0" y="0"/>
                  </a:moveTo>
                  <a:cubicBezTo>
                    <a:pt x="0" y="3"/>
                    <a:pt x="0" y="6"/>
                    <a:pt x="0" y="9"/>
                  </a:cubicBezTo>
                  <a:cubicBezTo>
                    <a:pt x="0" y="6"/>
                    <a:pt x="0" y="4"/>
                    <a:pt x="0" y="2"/>
                  </a:cubicBezTo>
                  <a:cubicBezTo>
                    <a:pt x="0" y="1"/>
                    <a:pt x="0" y="1"/>
                    <a:pt x="0" y="0"/>
                  </a:cubicBezTo>
                  <a:close/>
                </a:path>
              </a:pathLst>
            </a:custGeom>
            <a:solidFill>
              <a:srgbClr val="0089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38" name="Inhaltsplatzhalter 4"/>
          <p:cNvSpPr txBox="1"/>
          <p:nvPr/>
        </p:nvSpPr>
        <p:spPr>
          <a:xfrm>
            <a:off x="4032991" y="1332732"/>
            <a:ext cx="4457807" cy="1107996"/>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600" dirty="0">
                <a:solidFill>
                  <a:schemeClr val="tx1"/>
                </a:solidFill>
              </a:rPr>
              <a:t>Advantage of using KNN on house data is its simplicity. KNN does not require any assumptions about the underlying distribution of the data and can be used for both linear and nonlinear relationships between the features and the target variable</a:t>
            </a:r>
            <a:endParaRPr lang="zh-CN" altLang="en-US" sz="1100" dirty="0">
              <a:solidFill>
                <a:schemeClr val="tx1"/>
              </a:solidFill>
              <a:latin typeface="inpin heiti (Body)"/>
            </a:endParaRPr>
          </a:p>
        </p:txBody>
      </p:sp>
      <p:sp>
        <p:nvSpPr>
          <p:cNvPr id="74" name="TextBox 73">
            <a:extLst>
              <a:ext uri="{FF2B5EF4-FFF2-40B4-BE49-F238E27FC236}">
                <a16:creationId xmlns:a16="http://schemas.microsoft.com/office/drawing/2014/main" id="{1F95FE24-35F2-0763-3F1A-451B66872778}"/>
              </a:ext>
            </a:extLst>
          </p:cNvPr>
          <p:cNvSpPr txBox="1"/>
          <p:nvPr/>
        </p:nvSpPr>
        <p:spPr>
          <a:xfrm>
            <a:off x="4240828" y="5095359"/>
            <a:ext cx="3844051" cy="1077218"/>
          </a:xfrm>
          <a:prstGeom prst="rect">
            <a:avLst/>
          </a:prstGeom>
          <a:noFill/>
        </p:spPr>
        <p:txBody>
          <a:bodyPr wrap="square">
            <a:spAutoFit/>
          </a:bodyPr>
          <a:lstStyle/>
          <a:p>
            <a:r>
              <a:rPr lang="en-US" altLang="zh-CN" sz="1600" b="0" i="0" dirty="0">
                <a:effectLst/>
                <a:latin typeface="Calibri Light" panose="020F0302020204030204" pitchFamily="34" charset="0"/>
                <a:ea typeface="Calibri Light" panose="020F0302020204030204" pitchFamily="34" charset="0"/>
                <a:cs typeface="Calibri Light" panose="020F0302020204030204" pitchFamily="34" charset="0"/>
              </a:rPr>
              <a:t>KNN </a:t>
            </a:r>
            <a:r>
              <a:rPr lang="en-US" altLang="zh-CN" sz="1600" dirty="0">
                <a:latin typeface="Calibri Light" panose="020F0302020204030204" pitchFamily="34" charset="0"/>
                <a:ea typeface="Calibri Light" panose="020F0302020204030204" pitchFamily="34" charset="0"/>
                <a:cs typeface="Calibri Light" panose="020F0302020204030204" pitchFamily="34" charset="0"/>
              </a:rPr>
              <a:t>Did not achieve a good performance on this house dataset compared to Linear regression which has good and respectful performance </a:t>
            </a:r>
            <a:endParaRPr lang="zh-CN" altLang="en-US" sz="1600" dirty="0">
              <a:latin typeface="Calibri Light" panose="020F0302020204030204" pitchFamily="34" charset="0"/>
              <a:cs typeface="Calibri Light" panose="020F0302020204030204" pitchFamily="34" charset="0"/>
            </a:endParaRPr>
          </a:p>
        </p:txBody>
      </p:sp>
      <p:grpSp>
        <p:nvGrpSpPr>
          <p:cNvPr id="85" name="Group 12">
            <a:extLst>
              <a:ext uri="{FF2B5EF4-FFF2-40B4-BE49-F238E27FC236}">
                <a16:creationId xmlns:a16="http://schemas.microsoft.com/office/drawing/2014/main" id="{12E0CC3A-FE75-9A41-66CB-A25E32594E1A}"/>
              </a:ext>
            </a:extLst>
          </p:cNvPr>
          <p:cNvGrpSpPr/>
          <p:nvPr/>
        </p:nvGrpSpPr>
        <p:grpSpPr>
          <a:xfrm>
            <a:off x="2965076" y="2767651"/>
            <a:ext cx="5643819" cy="1726680"/>
            <a:chOff x="1208088" y="2376487"/>
            <a:chExt cx="9775825" cy="2312989"/>
          </a:xfrm>
        </p:grpSpPr>
        <p:sp>
          <p:nvSpPr>
            <p:cNvPr id="86" name="Freeform 5">
              <a:extLst>
                <a:ext uri="{FF2B5EF4-FFF2-40B4-BE49-F238E27FC236}">
                  <a16:creationId xmlns:a16="http://schemas.microsoft.com/office/drawing/2014/main" id="{CD8C2C7D-8EC3-4268-9293-048152067ABC}"/>
                </a:ext>
              </a:extLst>
            </p:cNvPr>
            <p:cNvSpPr/>
            <p:nvPr/>
          </p:nvSpPr>
          <p:spPr bwMode="auto">
            <a:xfrm>
              <a:off x="1208088" y="2376487"/>
              <a:ext cx="9775825" cy="2312989"/>
            </a:xfrm>
            <a:custGeom>
              <a:avLst/>
              <a:gdLst>
                <a:gd name="T0" fmla="*/ 307 w 2604"/>
                <a:gd name="T1" fmla="*/ 0 h 614"/>
                <a:gd name="T2" fmla="*/ 0 w 2604"/>
                <a:gd name="T3" fmla="*/ 307 h 614"/>
                <a:gd name="T4" fmla="*/ 175 w 2604"/>
                <a:gd name="T5" fmla="*/ 584 h 614"/>
                <a:gd name="T6" fmla="*/ 307 w 2604"/>
                <a:gd name="T7" fmla="*/ 614 h 614"/>
                <a:gd name="T8" fmla="*/ 307 w 2604"/>
                <a:gd name="T9" fmla="*/ 614 h 614"/>
                <a:gd name="T10" fmla="*/ 322 w 2604"/>
                <a:gd name="T11" fmla="*/ 613 h 614"/>
                <a:gd name="T12" fmla="*/ 327 w 2604"/>
                <a:gd name="T13" fmla="*/ 613 h 614"/>
                <a:gd name="T14" fmla="*/ 337 w 2604"/>
                <a:gd name="T15" fmla="*/ 612 h 614"/>
                <a:gd name="T16" fmla="*/ 342 w 2604"/>
                <a:gd name="T17" fmla="*/ 611 h 614"/>
                <a:gd name="T18" fmla="*/ 352 w 2604"/>
                <a:gd name="T19" fmla="*/ 610 h 614"/>
                <a:gd name="T20" fmla="*/ 358 w 2604"/>
                <a:gd name="T21" fmla="*/ 609 h 614"/>
                <a:gd name="T22" fmla="*/ 366 w 2604"/>
                <a:gd name="T23" fmla="*/ 608 h 614"/>
                <a:gd name="T24" fmla="*/ 372 w 2604"/>
                <a:gd name="T25" fmla="*/ 607 h 614"/>
                <a:gd name="T26" fmla="*/ 380 w 2604"/>
                <a:gd name="T27" fmla="*/ 605 h 614"/>
                <a:gd name="T28" fmla="*/ 387 w 2604"/>
                <a:gd name="T29" fmla="*/ 603 h 614"/>
                <a:gd name="T30" fmla="*/ 393 w 2604"/>
                <a:gd name="T31" fmla="*/ 601 h 614"/>
                <a:gd name="T32" fmla="*/ 401 w 2604"/>
                <a:gd name="T33" fmla="*/ 599 h 614"/>
                <a:gd name="T34" fmla="*/ 406 w 2604"/>
                <a:gd name="T35" fmla="*/ 597 h 614"/>
                <a:gd name="T36" fmla="*/ 415 w 2604"/>
                <a:gd name="T37" fmla="*/ 594 h 614"/>
                <a:gd name="T38" fmla="*/ 415 w 2604"/>
                <a:gd name="T39" fmla="*/ 594 h 614"/>
                <a:gd name="T40" fmla="*/ 415 w 2604"/>
                <a:gd name="T41" fmla="*/ 594 h 614"/>
                <a:gd name="T42" fmla="*/ 528 w 2604"/>
                <a:gd name="T43" fmla="*/ 519 h 614"/>
                <a:gd name="T44" fmla="*/ 528 w 2604"/>
                <a:gd name="T45" fmla="*/ 519 h 614"/>
                <a:gd name="T46" fmla="*/ 530 w 2604"/>
                <a:gd name="T47" fmla="*/ 517 h 614"/>
                <a:gd name="T48" fmla="*/ 532 w 2604"/>
                <a:gd name="T49" fmla="*/ 515 h 614"/>
                <a:gd name="T50" fmla="*/ 536 w 2604"/>
                <a:gd name="T51" fmla="*/ 511 h 614"/>
                <a:gd name="T52" fmla="*/ 536 w 2604"/>
                <a:gd name="T53" fmla="*/ 511 h 614"/>
                <a:gd name="T54" fmla="*/ 538 w 2604"/>
                <a:gd name="T55" fmla="*/ 508 h 614"/>
                <a:gd name="T56" fmla="*/ 543 w 2604"/>
                <a:gd name="T57" fmla="*/ 503 h 614"/>
                <a:gd name="T58" fmla="*/ 543 w 2604"/>
                <a:gd name="T59" fmla="*/ 503 h 614"/>
                <a:gd name="T60" fmla="*/ 543 w 2604"/>
                <a:gd name="T61" fmla="*/ 502 h 614"/>
                <a:gd name="T62" fmla="*/ 545 w 2604"/>
                <a:gd name="T63" fmla="*/ 501 h 614"/>
                <a:gd name="T64" fmla="*/ 546 w 2604"/>
                <a:gd name="T65" fmla="*/ 499 h 614"/>
                <a:gd name="T66" fmla="*/ 552 w 2604"/>
                <a:gd name="T67" fmla="*/ 492 h 614"/>
                <a:gd name="T68" fmla="*/ 553 w 2604"/>
                <a:gd name="T69" fmla="*/ 490 h 614"/>
                <a:gd name="T70" fmla="*/ 798 w 2604"/>
                <a:gd name="T71" fmla="*/ 614 h 614"/>
                <a:gd name="T72" fmla="*/ 2506 w 2604"/>
                <a:gd name="T73" fmla="*/ 614 h 614"/>
                <a:gd name="T74" fmla="*/ 2544 w 2604"/>
                <a:gd name="T75" fmla="*/ 606 h 614"/>
                <a:gd name="T76" fmla="*/ 2545 w 2604"/>
                <a:gd name="T77" fmla="*/ 606 h 614"/>
                <a:gd name="T78" fmla="*/ 2549 w 2604"/>
                <a:gd name="T79" fmla="*/ 604 h 614"/>
                <a:gd name="T80" fmla="*/ 2575 w 2604"/>
                <a:gd name="T81" fmla="*/ 585 h 614"/>
                <a:gd name="T82" fmla="*/ 2576 w 2604"/>
                <a:gd name="T83" fmla="*/ 585 h 614"/>
                <a:gd name="T84" fmla="*/ 2604 w 2604"/>
                <a:gd name="T85" fmla="*/ 515 h 614"/>
                <a:gd name="T86" fmla="*/ 2604 w 2604"/>
                <a:gd name="T87" fmla="*/ 515 h 614"/>
                <a:gd name="T88" fmla="*/ 2604 w 2604"/>
                <a:gd name="T89" fmla="*/ 491 h 614"/>
                <a:gd name="T90" fmla="*/ 2604 w 2604"/>
                <a:gd name="T91" fmla="*/ 491 h 614"/>
                <a:gd name="T92" fmla="*/ 2562 w 2604"/>
                <a:gd name="T93" fmla="*/ 491 h 614"/>
                <a:gd name="T94" fmla="*/ 2562 w 2604"/>
                <a:gd name="T95" fmla="*/ 148 h 614"/>
                <a:gd name="T96" fmla="*/ 2461 w 2604"/>
                <a:gd name="T97" fmla="*/ 47 h 614"/>
                <a:gd name="T98" fmla="*/ 471 w 2604"/>
                <a:gd name="T99" fmla="*/ 47 h 614"/>
                <a:gd name="T100" fmla="*/ 307 w 2604"/>
                <a:gd name="T101"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04" h="614">
                  <a:moveTo>
                    <a:pt x="307" y="0"/>
                  </a:moveTo>
                  <a:cubicBezTo>
                    <a:pt x="137" y="0"/>
                    <a:pt x="0" y="137"/>
                    <a:pt x="0" y="307"/>
                  </a:cubicBezTo>
                  <a:cubicBezTo>
                    <a:pt x="0" y="429"/>
                    <a:pt x="72" y="535"/>
                    <a:pt x="175" y="584"/>
                  </a:cubicBezTo>
                  <a:cubicBezTo>
                    <a:pt x="215" y="603"/>
                    <a:pt x="260" y="614"/>
                    <a:pt x="307" y="614"/>
                  </a:cubicBezTo>
                  <a:cubicBezTo>
                    <a:pt x="307" y="614"/>
                    <a:pt x="307" y="614"/>
                    <a:pt x="307" y="614"/>
                  </a:cubicBezTo>
                  <a:cubicBezTo>
                    <a:pt x="312" y="614"/>
                    <a:pt x="317" y="613"/>
                    <a:pt x="322" y="613"/>
                  </a:cubicBezTo>
                  <a:cubicBezTo>
                    <a:pt x="324" y="613"/>
                    <a:pt x="325" y="613"/>
                    <a:pt x="327" y="613"/>
                  </a:cubicBezTo>
                  <a:cubicBezTo>
                    <a:pt x="330" y="613"/>
                    <a:pt x="334" y="612"/>
                    <a:pt x="337" y="612"/>
                  </a:cubicBezTo>
                  <a:cubicBezTo>
                    <a:pt x="339" y="612"/>
                    <a:pt x="341" y="612"/>
                    <a:pt x="342" y="611"/>
                  </a:cubicBezTo>
                  <a:cubicBezTo>
                    <a:pt x="346" y="611"/>
                    <a:pt x="349" y="611"/>
                    <a:pt x="352" y="610"/>
                  </a:cubicBezTo>
                  <a:cubicBezTo>
                    <a:pt x="354" y="610"/>
                    <a:pt x="356" y="610"/>
                    <a:pt x="358" y="609"/>
                  </a:cubicBezTo>
                  <a:cubicBezTo>
                    <a:pt x="360" y="609"/>
                    <a:pt x="363" y="608"/>
                    <a:pt x="366" y="608"/>
                  </a:cubicBezTo>
                  <a:cubicBezTo>
                    <a:pt x="368" y="607"/>
                    <a:pt x="370" y="607"/>
                    <a:pt x="372" y="607"/>
                  </a:cubicBezTo>
                  <a:cubicBezTo>
                    <a:pt x="375" y="606"/>
                    <a:pt x="377" y="605"/>
                    <a:pt x="380" y="605"/>
                  </a:cubicBezTo>
                  <a:cubicBezTo>
                    <a:pt x="382" y="604"/>
                    <a:pt x="384" y="604"/>
                    <a:pt x="387" y="603"/>
                  </a:cubicBezTo>
                  <a:cubicBezTo>
                    <a:pt x="389" y="602"/>
                    <a:pt x="391" y="602"/>
                    <a:pt x="393" y="601"/>
                  </a:cubicBezTo>
                  <a:cubicBezTo>
                    <a:pt x="396" y="600"/>
                    <a:pt x="398" y="600"/>
                    <a:pt x="401" y="599"/>
                  </a:cubicBezTo>
                  <a:cubicBezTo>
                    <a:pt x="402" y="598"/>
                    <a:pt x="404" y="598"/>
                    <a:pt x="406" y="597"/>
                  </a:cubicBezTo>
                  <a:cubicBezTo>
                    <a:pt x="409" y="596"/>
                    <a:pt x="412" y="595"/>
                    <a:pt x="415" y="594"/>
                  </a:cubicBezTo>
                  <a:cubicBezTo>
                    <a:pt x="415" y="594"/>
                    <a:pt x="415" y="594"/>
                    <a:pt x="415" y="594"/>
                  </a:cubicBezTo>
                  <a:cubicBezTo>
                    <a:pt x="415" y="594"/>
                    <a:pt x="415" y="594"/>
                    <a:pt x="415" y="594"/>
                  </a:cubicBezTo>
                  <a:cubicBezTo>
                    <a:pt x="458" y="578"/>
                    <a:pt x="497" y="552"/>
                    <a:pt x="528" y="519"/>
                  </a:cubicBezTo>
                  <a:cubicBezTo>
                    <a:pt x="528" y="519"/>
                    <a:pt x="528" y="519"/>
                    <a:pt x="528" y="519"/>
                  </a:cubicBezTo>
                  <a:cubicBezTo>
                    <a:pt x="529" y="519"/>
                    <a:pt x="529" y="518"/>
                    <a:pt x="530" y="517"/>
                  </a:cubicBezTo>
                  <a:cubicBezTo>
                    <a:pt x="531" y="517"/>
                    <a:pt x="532" y="516"/>
                    <a:pt x="532" y="515"/>
                  </a:cubicBezTo>
                  <a:cubicBezTo>
                    <a:pt x="534" y="513"/>
                    <a:pt x="535" y="512"/>
                    <a:pt x="536" y="511"/>
                  </a:cubicBezTo>
                  <a:cubicBezTo>
                    <a:pt x="536" y="511"/>
                    <a:pt x="536" y="511"/>
                    <a:pt x="536" y="511"/>
                  </a:cubicBezTo>
                  <a:cubicBezTo>
                    <a:pt x="537" y="510"/>
                    <a:pt x="537" y="509"/>
                    <a:pt x="538" y="508"/>
                  </a:cubicBezTo>
                  <a:cubicBezTo>
                    <a:pt x="540" y="507"/>
                    <a:pt x="541" y="505"/>
                    <a:pt x="543" y="503"/>
                  </a:cubicBezTo>
                  <a:cubicBezTo>
                    <a:pt x="543" y="503"/>
                    <a:pt x="543" y="503"/>
                    <a:pt x="543" y="503"/>
                  </a:cubicBezTo>
                  <a:cubicBezTo>
                    <a:pt x="543" y="502"/>
                    <a:pt x="543" y="502"/>
                    <a:pt x="543" y="502"/>
                  </a:cubicBezTo>
                  <a:cubicBezTo>
                    <a:pt x="544" y="502"/>
                    <a:pt x="544" y="501"/>
                    <a:pt x="545" y="501"/>
                  </a:cubicBezTo>
                  <a:cubicBezTo>
                    <a:pt x="545" y="500"/>
                    <a:pt x="546" y="499"/>
                    <a:pt x="546" y="499"/>
                  </a:cubicBezTo>
                  <a:cubicBezTo>
                    <a:pt x="548" y="496"/>
                    <a:pt x="550" y="494"/>
                    <a:pt x="552" y="492"/>
                  </a:cubicBezTo>
                  <a:cubicBezTo>
                    <a:pt x="552" y="491"/>
                    <a:pt x="552" y="491"/>
                    <a:pt x="553" y="490"/>
                  </a:cubicBezTo>
                  <a:cubicBezTo>
                    <a:pt x="609" y="565"/>
                    <a:pt x="698" y="614"/>
                    <a:pt x="798" y="614"/>
                  </a:cubicBezTo>
                  <a:cubicBezTo>
                    <a:pt x="2506" y="614"/>
                    <a:pt x="2506" y="614"/>
                    <a:pt x="2506" y="614"/>
                  </a:cubicBezTo>
                  <a:cubicBezTo>
                    <a:pt x="2520" y="614"/>
                    <a:pt x="2533" y="611"/>
                    <a:pt x="2544" y="606"/>
                  </a:cubicBezTo>
                  <a:cubicBezTo>
                    <a:pt x="2545" y="606"/>
                    <a:pt x="2545" y="606"/>
                    <a:pt x="2545" y="606"/>
                  </a:cubicBezTo>
                  <a:cubicBezTo>
                    <a:pt x="2546" y="605"/>
                    <a:pt x="2547" y="604"/>
                    <a:pt x="2549" y="604"/>
                  </a:cubicBezTo>
                  <a:cubicBezTo>
                    <a:pt x="2559" y="599"/>
                    <a:pt x="2568" y="593"/>
                    <a:pt x="2575" y="585"/>
                  </a:cubicBezTo>
                  <a:cubicBezTo>
                    <a:pt x="2576" y="585"/>
                    <a:pt x="2576" y="585"/>
                    <a:pt x="2576" y="585"/>
                  </a:cubicBezTo>
                  <a:cubicBezTo>
                    <a:pt x="2593" y="567"/>
                    <a:pt x="2604" y="542"/>
                    <a:pt x="2604" y="515"/>
                  </a:cubicBezTo>
                  <a:cubicBezTo>
                    <a:pt x="2604" y="515"/>
                    <a:pt x="2604" y="515"/>
                    <a:pt x="2604" y="515"/>
                  </a:cubicBezTo>
                  <a:cubicBezTo>
                    <a:pt x="2604" y="491"/>
                    <a:pt x="2604" y="491"/>
                    <a:pt x="2604" y="491"/>
                  </a:cubicBezTo>
                  <a:cubicBezTo>
                    <a:pt x="2604" y="491"/>
                    <a:pt x="2604" y="491"/>
                    <a:pt x="2604" y="491"/>
                  </a:cubicBezTo>
                  <a:cubicBezTo>
                    <a:pt x="2562" y="491"/>
                    <a:pt x="2562" y="491"/>
                    <a:pt x="2562" y="491"/>
                  </a:cubicBezTo>
                  <a:cubicBezTo>
                    <a:pt x="2562" y="148"/>
                    <a:pt x="2562" y="148"/>
                    <a:pt x="2562" y="148"/>
                  </a:cubicBezTo>
                  <a:cubicBezTo>
                    <a:pt x="2562" y="92"/>
                    <a:pt x="2517" y="47"/>
                    <a:pt x="2461" y="47"/>
                  </a:cubicBezTo>
                  <a:cubicBezTo>
                    <a:pt x="471" y="47"/>
                    <a:pt x="471" y="47"/>
                    <a:pt x="471" y="47"/>
                  </a:cubicBezTo>
                  <a:cubicBezTo>
                    <a:pt x="423" y="17"/>
                    <a:pt x="367" y="0"/>
                    <a:pt x="307" y="0"/>
                  </a:cubicBezTo>
                </a:path>
              </a:pathLst>
            </a:custGeom>
            <a:solidFill>
              <a:schemeClr val="bg2">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87" name="Oval 6">
              <a:extLst>
                <a:ext uri="{FF2B5EF4-FFF2-40B4-BE49-F238E27FC236}">
                  <a16:creationId xmlns:a16="http://schemas.microsoft.com/office/drawing/2014/main" id="{0AB064AB-FCB3-A2CF-C6D7-23F9838D89E0}"/>
                </a:ext>
              </a:extLst>
            </p:cNvPr>
            <p:cNvSpPr>
              <a:spLocks noChangeArrowheads="1"/>
            </p:cNvSpPr>
            <p:nvPr/>
          </p:nvSpPr>
          <p:spPr bwMode="auto">
            <a:xfrm>
              <a:off x="1665289" y="2635251"/>
              <a:ext cx="1389063" cy="13906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r>
                <a:rPr lang="en-US" sz="2400" b="1" dirty="0">
                  <a:solidFill>
                    <a:schemeClr val="accent1"/>
                  </a:solidFill>
                  <a:cs typeface="+mn-ea"/>
                  <a:sym typeface="+mn-lt"/>
                </a:rPr>
                <a:t>02</a:t>
              </a:r>
            </a:p>
          </p:txBody>
        </p:sp>
        <p:sp>
          <p:nvSpPr>
            <p:cNvPr id="88" name="Freeform 12">
              <a:extLst>
                <a:ext uri="{FF2B5EF4-FFF2-40B4-BE49-F238E27FC236}">
                  <a16:creationId xmlns:a16="http://schemas.microsoft.com/office/drawing/2014/main" id="{82485C33-DF2A-796F-DC3D-2F5F07BDFBEA}"/>
                </a:ext>
              </a:extLst>
            </p:cNvPr>
            <p:cNvSpPr/>
            <p:nvPr/>
          </p:nvSpPr>
          <p:spPr bwMode="auto">
            <a:xfrm>
              <a:off x="3513138" y="3332163"/>
              <a:ext cx="0" cy="34925"/>
            </a:xfrm>
            <a:custGeom>
              <a:avLst/>
              <a:gdLst>
                <a:gd name="T0" fmla="*/ 0 h 9"/>
                <a:gd name="T1" fmla="*/ 9 h 9"/>
                <a:gd name="T2" fmla="*/ 2 h 9"/>
                <a:gd name="T3" fmla="*/ 0 h 9"/>
              </a:gdLst>
              <a:ahLst/>
              <a:cxnLst>
                <a:cxn ang="0">
                  <a:pos x="0" y="T0"/>
                </a:cxn>
                <a:cxn ang="0">
                  <a:pos x="0" y="T1"/>
                </a:cxn>
                <a:cxn ang="0">
                  <a:pos x="0" y="T2"/>
                </a:cxn>
                <a:cxn ang="0">
                  <a:pos x="0" y="T3"/>
                </a:cxn>
              </a:cxnLst>
              <a:rect l="0" t="0" r="r" b="b"/>
              <a:pathLst>
                <a:path h="9">
                  <a:moveTo>
                    <a:pt x="0" y="0"/>
                  </a:moveTo>
                  <a:cubicBezTo>
                    <a:pt x="0" y="3"/>
                    <a:pt x="0" y="6"/>
                    <a:pt x="0" y="9"/>
                  </a:cubicBezTo>
                  <a:cubicBezTo>
                    <a:pt x="0" y="6"/>
                    <a:pt x="0" y="4"/>
                    <a:pt x="0" y="2"/>
                  </a:cubicBezTo>
                  <a:cubicBezTo>
                    <a:pt x="0" y="1"/>
                    <a:pt x="0" y="1"/>
                    <a:pt x="0" y="0"/>
                  </a:cubicBezTo>
                  <a:close/>
                </a:path>
              </a:pathLst>
            </a:custGeom>
            <a:solidFill>
              <a:srgbClr val="0089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93" name="Inhaltsplatzhalter 4">
            <a:extLst>
              <a:ext uri="{FF2B5EF4-FFF2-40B4-BE49-F238E27FC236}">
                <a16:creationId xmlns:a16="http://schemas.microsoft.com/office/drawing/2014/main" id="{C014E94B-6CBC-2CAC-4EE8-FE1B099C9496}"/>
              </a:ext>
            </a:extLst>
          </p:cNvPr>
          <p:cNvSpPr txBox="1"/>
          <p:nvPr/>
        </p:nvSpPr>
        <p:spPr>
          <a:xfrm>
            <a:off x="4295899" y="3136940"/>
            <a:ext cx="4312996" cy="886397"/>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600" dirty="0">
                <a:solidFill>
                  <a:schemeClr val="tx1"/>
                </a:solidFill>
              </a:rPr>
              <a:t>Our house data, where the relationship between features (such as square footage, number of bedrooms, and location) and the target variable (such as house price) may be nonlinear</a:t>
            </a:r>
            <a:endParaRPr lang="zh-CN" altLang="en-US" sz="900" dirty="0">
              <a:solidFill>
                <a:schemeClr val="tx1"/>
              </a:solidFill>
              <a:latin typeface="inpin heiti (Body)"/>
            </a:endParaRPr>
          </a:p>
        </p:txBody>
      </p:sp>
      <p:sp>
        <p:nvSpPr>
          <p:cNvPr id="95" name="TextBox 94">
            <a:extLst>
              <a:ext uri="{FF2B5EF4-FFF2-40B4-BE49-F238E27FC236}">
                <a16:creationId xmlns:a16="http://schemas.microsoft.com/office/drawing/2014/main" id="{5552F325-4DFA-E6AA-6846-4EB3FCAA524A}"/>
              </a:ext>
            </a:extLst>
          </p:cNvPr>
          <p:cNvSpPr txBox="1"/>
          <p:nvPr/>
        </p:nvSpPr>
        <p:spPr>
          <a:xfrm>
            <a:off x="314632" y="147484"/>
            <a:ext cx="737420" cy="369332"/>
          </a:xfrm>
          <a:prstGeom prst="rect">
            <a:avLst/>
          </a:prstGeom>
          <a:noFill/>
        </p:spPr>
        <p:txBody>
          <a:bodyPr wrap="square" rtlCol="0">
            <a:spAutoFit/>
          </a:bodyPr>
          <a:lstStyle/>
          <a:p>
            <a:r>
              <a:rPr lang="en-US" altLang="zh-CN" dirty="0"/>
              <a:t>16</a:t>
            </a:r>
            <a:endParaRPr lang="zh-CN" altLang="en-US" dirty="0"/>
          </a:p>
        </p:txBody>
      </p:sp>
      <p:sp>
        <p:nvSpPr>
          <p:cNvPr id="5" name="Inhaltsplatzhalter 4">
            <a:extLst>
              <a:ext uri="{FF2B5EF4-FFF2-40B4-BE49-F238E27FC236}">
                <a16:creationId xmlns:a16="http://schemas.microsoft.com/office/drawing/2014/main" id="{81AB7968-82BF-D407-3DBB-AEC941BFAFE7}"/>
              </a:ext>
            </a:extLst>
          </p:cNvPr>
          <p:cNvSpPr txBox="1"/>
          <p:nvPr/>
        </p:nvSpPr>
        <p:spPr>
          <a:xfrm>
            <a:off x="4979026" y="301372"/>
            <a:ext cx="1973182" cy="430887"/>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solidFill>
                  <a:schemeClr val="tx1"/>
                </a:solidFill>
                <a:latin typeface="+mn-lt"/>
                <a:cs typeface="+mn-ea"/>
                <a:sym typeface="+mn-lt"/>
              </a:rPr>
              <a:t>Conclusion</a:t>
            </a:r>
            <a:endParaRPr lang="en-US" sz="2000" dirty="0">
              <a:solidFill>
                <a:schemeClr val="tx1"/>
              </a:solidFill>
              <a:latin typeface="+mn-lt"/>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20000" decel="8000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1000"/>
                            </p:stCondLst>
                            <p:childTnLst>
                              <p:par>
                                <p:cTn id="18" presetID="2" presetClass="entr" presetSubtype="2" accel="20000" decel="8000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1+#ppt_w/2"/>
                                          </p:val>
                                        </p:tav>
                                        <p:tav tm="100000">
                                          <p:val>
                                            <p:strVal val="#ppt_x"/>
                                          </p:val>
                                        </p:tav>
                                      </p:tavLst>
                                    </p:anim>
                                    <p:anim calcmode="lin" valueType="num">
                                      <p:cBhvr additive="base">
                                        <p:cTn id="21" dur="500" fill="hold"/>
                                        <p:tgtEl>
                                          <p:spTgt spid="85"/>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wipe(left)">
                                      <p:cBhvr>
                                        <p:cTn id="24" dur="500"/>
                                        <p:tgtEl>
                                          <p:spTgt spid="93"/>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9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369" y="387719"/>
            <a:ext cx="6389832" cy="6082561"/>
          </a:xfrm>
          <a:prstGeom prst="rect">
            <a:avLst/>
          </a:prstGeom>
        </p:spPr>
      </p:pic>
      <p:sp>
        <p:nvSpPr>
          <p:cNvPr id="12" name="文本框 11"/>
          <p:cNvSpPr txBox="1"/>
          <p:nvPr/>
        </p:nvSpPr>
        <p:spPr>
          <a:xfrm>
            <a:off x="1125550" y="3129208"/>
            <a:ext cx="3530426" cy="923330"/>
          </a:xfrm>
          <a:prstGeom prst="rect">
            <a:avLst/>
          </a:prstGeom>
          <a:noFill/>
        </p:spPr>
        <p:txBody>
          <a:bodyPr wrap="square" rtlCol="0">
            <a:spAutoFit/>
          </a:bodyPr>
          <a:lstStyle/>
          <a:p>
            <a:r>
              <a:rPr lang="en-US" altLang="zh-CN" sz="5400" b="1" dirty="0">
                <a:solidFill>
                  <a:srgbClr val="5F7AC5"/>
                </a:solidFill>
                <a:cs typeface="+mn-ea"/>
                <a:sym typeface="+mn-lt"/>
              </a:rPr>
              <a:t>Thank you</a:t>
            </a:r>
            <a:endParaRPr lang="zh-CN" altLang="en-US" sz="5400" b="1" dirty="0">
              <a:solidFill>
                <a:srgbClr val="5F7AC5"/>
              </a:solidFill>
              <a:cs typeface="+mn-ea"/>
              <a:sym typeface="+mn-lt"/>
            </a:endParaRPr>
          </a:p>
        </p:txBody>
      </p:sp>
      <p:sp>
        <p:nvSpPr>
          <p:cNvPr id="2" name="TextBox 1">
            <a:extLst>
              <a:ext uri="{FF2B5EF4-FFF2-40B4-BE49-F238E27FC236}">
                <a16:creationId xmlns:a16="http://schemas.microsoft.com/office/drawing/2014/main" id="{B725F76F-D34A-9FF3-7BE5-49CB0DDABB84}"/>
              </a:ext>
            </a:extLst>
          </p:cNvPr>
          <p:cNvSpPr txBox="1"/>
          <p:nvPr/>
        </p:nvSpPr>
        <p:spPr>
          <a:xfrm>
            <a:off x="226142" y="108155"/>
            <a:ext cx="776748" cy="369332"/>
          </a:xfrm>
          <a:prstGeom prst="rect">
            <a:avLst/>
          </a:prstGeom>
          <a:noFill/>
        </p:spPr>
        <p:txBody>
          <a:bodyPr wrap="square" rtlCol="0">
            <a:spAutoFit/>
          </a:bodyPr>
          <a:lstStyle/>
          <a:p>
            <a:r>
              <a:rPr lang="en-US" altLang="zh-CN" dirty="0"/>
              <a:t>17</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3925228" y="157764"/>
            <a:ext cx="4560005" cy="769441"/>
          </a:xfrm>
          <a:prstGeom prst="rect">
            <a:avLst/>
          </a:prstGeom>
          <a:noFill/>
        </p:spPr>
        <p:txBody>
          <a:bodyPr wrap="square" rtlCol="0">
            <a:spAutoFit/>
          </a:bodyPr>
          <a:lstStyle/>
          <a:p>
            <a:pPr algn="dist"/>
            <a:r>
              <a:rPr lang="en-US" altLang="zh-CN" sz="6600" b="1" baseline="-25000" dirty="0">
                <a:cs typeface="+mn-ea"/>
                <a:sym typeface="+mn-lt"/>
              </a:rPr>
              <a:t>CONTENTS</a:t>
            </a:r>
            <a:endParaRPr lang="zh-CN" altLang="en-US" sz="6600" b="1" baseline="-25000" dirty="0">
              <a:cs typeface="+mn-ea"/>
              <a:sym typeface="+mn-lt"/>
            </a:endParaRPr>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8730" y="34732"/>
            <a:ext cx="7264400" cy="6858000"/>
          </a:xfrm>
          <a:prstGeom prst="rect">
            <a:avLst/>
          </a:prstGeom>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6480862" y="0"/>
            <a:ext cx="7264400" cy="6858000"/>
          </a:xfrm>
          <a:prstGeom prst="rect">
            <a:avLst/>
          </a:prstGeom>
        </p:spPr>
      </p:pic>
      <p:sp>
        <p:nvSpPr>
          <p:cNvPr id="18" name="TextBox 17">
            <a:extLst>
              <a:ext uri="{FF2B5EF4-FFF2-40B4-BE49-F238E27FC236}">
                <a16:creationId xmlns:a16="http://schemas.microsoft.com/office/drawing/2014/main" id="{37C3723E-B2FC-D79C-1D91-382AACA535E9}"/>
              </a:ext>
            </a:extLst>
          </p:cNvPr>
          <p:cNvSpPr txBox="1"/>
          <p:nvPr/>
        </p:nvSpPr>
        <p:spPr>
          <a:xfrm>
            <a:off x="2723103" y="1818752"/>
            <a:ext cx="7264400" cy="2585323"/>
          </a:xfrm>
          <a:prstGeom prst="rect">
            <a:avLst/>
          </a:prstGeom>
          <a:noFill/>
        </p:spPr>
        <p:txBody>
          <a:bodyPr wrap="square" rtlCol="0">
            <a:spAutoFit/>
          </a:bodyPr>
          <a:lstStyle/>
          <a:p>
            <a:r>
              <a:rPr lang="en-US" altLang="zh-CN" dirty="0">
                <a:solidFill>
                  <a:srgbClr val="002060"/>
                </a:solidFill>
              </a:rPr>
              <a:t>Use case: Luxury Retail development</a:t>
            </a:r>
          </a:p>
          <a:p>
            <a:endParaRPr lang="en-US" altLang="zh-CN" dirty="0"/>
          </a:p>
          <a:p>
            <a:r>
              <a:rPr lang="en-US" altLang="zh-CN" b="0" i="0" dirty="0">
                <a:solidFill>
                  <a:srgbClr val="374151"/>
                </a:solidFill>
                <a:effectLst/>
                <a:latin typeface="Söhne"/>
              </a:rPr>
              <a:t>House Data Preparation</a:t>
            </a:r>
          </a:p>
          <a:p>
            <a:endParaRPr lang="en-US" altLang="zh-CN" dirty="0">
              <a:solidFill>
                <a:srgbClr val="374151"/>
              </a:solidFill>
              <a:latin typeface="Söhne"/>
            </a:endParaRPr>
          </a:p>
          <a:p>
            <a:r>
              <a:rPr lang="en-US" altLang="zh-CN" b="0" i="0" dirty="0">
                <a:solidFill>
                  <a:srgbClr val="374151"/>
                </a:solidFill>
                <a:effectLst/>
                <a:latin typeface="Söhne"/>
              </a:rPr>
              <a:t>KNN</a:t>
            </a:r>
          </a:p>
          <a:p>
            <a:endParaRPr lang="en-US" altLang="zh-CN" b="0" i="0" dirty="0">
              <a:solidFill>
                <a:srgbClr val="374151"/>
              </a:solidFill>
              <a:effectLst/>
              <a:latin typeface="Söhne"/>
            </a:endParaRPr>
          </a:p>
          <a:p>
            <a:r>
              <a:rPr lang="en-US" altLang="zh-CN" b="0" i="0" dirty="0">
                <a:solidFill>
                  <a:srgbClr val="374151"/>
                </a:solidFill>
                <a:effectLst/>
                <a:latin typeface="Söhne"/>
              </a:rPr>
              <a:t>Linear Regression </a:t>
            </a:r>
          </a:p>
          <a:p>
            <a:endParaRPr lang="en-US" altLang="zh-CN" dirty="0">
              <a:solidFill>
                <a:srgbClr val="374151"/>
              </a:solidFill>
              <a:latin typeface="Söhne"/>
            </a:endParaRPr>
          </a:p>
          <a:p>
            <a:r>
              <a:rPr lang="en-US" altLang="zh-CN" dirty="0">
                <a:solidFill>
                  <a:srgbClr val="374151"/>
                </a:solidFill>
                <a:latin typeface="Söhne"/>
              </a:rPr>
              <a:t>Conclusion</a:t>
            </a:r>
            <a:endParaRPr lang="zh-CN" altLang="en-US" dirty="0"/>
          </a:p>
        </p:txBody>
      </p:sp>
      <p:sp>
        <p:nvSpPr>
          <p:cNvPr id="2" name="TextBox 1">
            <a:extLst>
              <a:ext uri="{FF2B5EF4-FFF2-40B4-BE49-F238E27FC236}">
                <a16:creationId xmlns:a16="http://schemas.microsoft.com/office/drawing/2014/main" id="{1124B701-58FB-D11A-8731-600DFB272F98}"/>
              </a:ext>
            </a:extLst>
          </p:cNvPr>
          <p:cNvSpPr txBox="1"/>
          <p:nvPr/>
        </p:nvSpPr>
        <p:spPr>
          <a:xfrm>
            <a:off x="281354" y="157764"/>
            <a:ext cx="502184" cy="369332"/>
          </a:xfrm>
          <a:prstGeom prst="rect">
            <a:avLst/>
          </a:prstGeom>
          <a:noFill/>
        </p:spPr>
        <p:txBody>
          <a:bodyPr wrap="square" rtlCol="0">
            <a:spAutoFit/>
          </a:bodyPr>
          <a:lstStyle/>
          <a:p>
            <a:r>
              <a:rPr lang="en-US" altLang="zh-CN" dirty="0"/>
              <a:t>2</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29" y="850647"/>
            <a:ext cx="4753359" cy="4524782"/>
          </a:xfrm>
          <a:prstGeom prst="rect">
            <a:avLst/>
          </a:prstGeom>
        </p:spPr>
      </p:pic>
      <p:grpSp>
        <p:nvGrpSpPr>
          <p:cNvPr id="11" name="组合 10"/>
          <p:cNvGrpSpPr/>
          <p:nvPr/>
        </p:nvGrpSpPr>
        <p:grpSpPr>
          <a:xfrm>
            <a:off x="1009034" y="2613399"/>
            <a:ext cx="4983391" cy="2404926"/>
            <a:chOff x="1526041" y="2580697"/>
            <a:chExt cx="3945644" cy="1904121"/>
          </a:xfrm>
        </p:grpSpPr>
        <p:sp>
          <p:nvSpPr>
            <p:cNvPr id="8" name="Text Placeholder 3"/>
            <p:cNvSpPr txBox="1"/>
            <p:nvPr/>
          </p:nvSpPr>
          <p:spPr>
            <a:xfrm>
              <a:off x="1526041" y="2580697"/>
              <a:ext cx="1034392" cy="140118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cs typeface="+mn-ea"/>
                  <a:sym typeface="+mn-lt"/>
                </a:rPr>
                <a:t>01</a:t>
              </a:r>
            </a:p>
          </p:txBody>
        </p:sp>
        <p:sp>
          <p:nvSpPr>
            <p:cNvPr id="9" name="文本框 8"/>
            <p:cNvSpPr txBox="1"/>
            <p:nvPr/>
          </p:nvSpPr>
          <p:spPr>
            <a:xfrm>
              <a:off x="2609297" y="3074159"/>
              <a:ext cx="2862388" cy="1410659"/>
            </a:xfrm>
            <a:prstGeom prst="rect">
              <a:avLst/>
            </a:prstGeom>
            <a:noFill/>
          </p:spPr>
          <p:txBody>
            <a:bodyPr wrap="square" lIns="91412" tIns="45706" rIns="91412" bIns="45706" rtlCol="0">
              <a:spAutoFit/>
            </a:bodyPr>
            <a:lstStyle/>
            <a:p>
              <a:pPr algn="dist">
                <a:lnSpc>
                  <a:spcPct val="130000"/>
                </a:lnSpc>
              </a:pPr>
              <a:r>
                <a:rPr lang="en-US" altLang="zh-CN" sz="4400" dirty="0"/>
                <a:t>Luxury Retail development</a:t>
              </a:r>
              <a:endParaRPr lang="zh-CN" altLang="en-US" sz="4400" dirty="0">
                <a:cs typeface="+mn-ea"/>
                <a:sym typeface="+mn-lt"/>
              </a:endParaRPr>
            </a:p>
          </p:txBody>
        </p:sp>
        <p:sp>
          <p:nvSpPr>
            <p:cNvPr id="10" name="文本框 9"/>
            <p:cNvSpPr txBox="1"/>
            <p:nvPr/>
          </p:nvSpPr>
          <p:spPr>
            <a:xfrm>
              <a:off x="2686583" y="2769553"/>
              <a:ext cx="2068149" cy="511738"/>
            </a:xfrm>
            <a:prstGeom prst="rect">
              <a:avLst/>
            </a:prstGeom>
            <a:noFill/>
          </p:spPr>
          <p:txBody>
            <a:bodyPr wrap="square" rtlCol="0">
              <a:spAutoFit/>
            </a:bodyPr>
            <a:lstStyle/>
            <a:p>
              <a:r>
                <a:rPr lang="en-US" altLang="zh-CN" sz="3600" dirty="0">
                  <a:cs typeface="+mn-ea"/>
                  <a:sym typeface="+mn-lt"/>
                </a:rPr>
                <a:t>PART ONE</a:t>
              </a:r>
              <a:endParaRPr lang="zh-CN" altLang="en-US" sz="3600" dirty="0">
                <a:cs typeface="+mn-ea"/>
                <a:sym typeface="+mn-lt"/>
              </a:endParaRPr>
            </a:p>
          </p:txBody>
        </p:sp>
      </p:grpSp>
      <p:sp>
        <p:nvSpPr>
          <p:cNvPr id="2" name="TextBox 1">
            <a:extLst>
              <a:ext uri="{FF2B5EF4-FFF2-40B4-BE49-F238E27FC236}">
                <a16:creationId xmlns:a16="http://schemas.microsoft.com/office/drawing/2014/main" id="{4517588B-C238-4F95-ED9C-70757980053F}"/>
              </a:ext>
            </a:extLst>
          </p:cNvPr>
          <p:cNvSpPr txBox="1"/>
          <p:nvPr/>
        </p:nvSpPr>
        <p:spPr>
          <a:xfrm>
            <a:off x="403123" y="167148"/>
            <a:ext cx="605911" cy="369332"/>
          </a:xfrm>
          <a:prstGeom prst="rect">
            <a:avLst/>
          </a:prstGeom>
          <a:noFill/>
        </p:spPr>
        <p:txBody>
          <a:bodyPr wrap="square" rtlCol="0">
            <a:spAutoFit/>
          </a:bodyPr>
          <a:lstStyle/>
          <a:p>
            <a:r>
              <a:rPr lang="en-US" altLang="zh-CN" dirty="0"/>
              <a:t>3</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9">
            <a:extLst>
              <a:ext uri="{FF2B5EF4-FFF2-40B4-BE49-F238E27FC236}">
                <a16:creationId xmlns:a16="http://schemas.microsoft.com/office/drawing/2014/main" id="{37079ABC-2D06-23D3-268D-A8C9FB4AEA87}"/>
              </a:ext>
            </a:extLst>
          </p:cNvPr>
          <p:cNvGrpSpPr/>
          <p:nvPr/>
        </p:nvGrpSpPr>
        <p:grpSpPr>
          <a:xfrm>
            <a:off x="756173" y="3515931"/>
            <a:ext cx="572092" cy="573477"/>
            <a:chOff x="4515242" y="2603848"/>
            <a:chExt cx="572092" cy="573477"/>
          </a:xfrm>
        </p:grpSpPr>
        <p:sp>
          <p:nvSpPr>
            <p:cNvPr id="13" name="Oval 63">
              <a:extLst>
                <a:ext uri="{FF2B5EF4-FFF2-40B4-BE49-F238E27FC236}">
                  <a16:creationId xmlns:a16="http://schemas.microsoft.com/office/drawing/2014/main" id="{BDE8D195-944B-E83E-7401-832AD721BBB3}"/>
                </a:ext>
              </a:extLst>
            </p:cNvPr>
            <p:cNvSpPr>
              <a:spLocks noChangeArrowheads="1"/>
            </p:cNvSpPr>
            <p:nvPr/>
          </p:nvSpPr>
          <p:spPr bwMode="auto">
            <a:xfrm>
              <a:off x="4515242" y="2603848"/>
              <a:ext cx="572092" cy="573477"/>
            </a:xfrm>
            <a:prstGeom prst="ellipse">
              <a:avLst/>
            </a:prstGeom>
            <a:solidFill>
              <a:schemeClr val="accent3"/>
            </a:solidFill>
            <a:ln>
              <a:noFill/>
            </a:ln>
          </p:spPr>
          <p:txBody>
            <a:bodyPr vert="horz" wrap="square" lIns="91440" tIns="45720" rIns="91440" bIns="45720" numCol="1" anchor="t" anchorCtr="0" compatLnSpc="1"/>
            <a:lstStyle/>
            <a:p>
              <a:endParaRPr lang="en-US" sz="2000">
                <a:cs typeface="+mn-ea"/>
                <a:sym typeface="+mn-lt"/>
              </a:endParaRPr>
            </a:p>
          </p:txBody>
        </p:sp>
        <p:sp>
          <p:nvSpPr>
            <p:cNvPr id="14" name="Freeform 19">
              <a:extLst>
                <a:ext uri="{FF2B5EF4-FFF2-40B4-BE49-F238E27FC236}">
                  <a16:creationId xmlns:a16="http://schemas.microsoft.com/office/drawing/2014/main" id="{370EF915-18B8-8468-A1DC-B5F587DC0684}"/>
                </a:ext>
              </a:extLst>
            </p:cNvPr>
            <p:cNvSpPr>
              <a:spLocks noEditPoints="1"/>
            </p:cNvSpPr>
            <p:nvPr/>
          </p:nvSpPr>
          <p:spPr bwMode="auto">
            <a:xfrm>
              <a:off x="4620692" y="2727604"/>
              <a:ext cx="298855" cy="317651"/>
            </a:xfrm>
            <a:custGeom>
              <a:avLst/>
              <a:gdLst>
                <a:gd name="T0" fmla="*/ 2343 w 3184"/>
                <a:gd name="T1" fmla="*/ 2439 h 3385"/>
                <a:gd name="T2" fmla="*/ 2177 w 3184"/>
                <a:gd name="T3" fmla="*/ 2677 h 3385"/>
                <a:gd name="T4" fmla="*/ 2213 w 3184"/>
                <a:gd name="T5" fmla="*/ 2975 h 3385"/>
                <a:gd name="T6" fmla="*/ 2429 w 3184"/>
                <a:gd name="T7" fmla="*/ 3166 h 3385"/>
                <a:gd name="T8" fmla="*/ 2729 w 3184"/>
                <a:gd name="T9" fmla="*/ 3166 h 3385"/>
                <a:gd name="T10" fmla="*/ 2945 w 3184"/>
                <a:gd name="T11" fmla="*/ 2975 h 3385"/>
                <a:gd name="T12" fmla="*/ 2981 w 3184"/>
                <a:gd name="T13" fmla="*/ 2677 h 3385"/>
                <a:gd name="T14" fmla="*/ 2816 w 3184"/>
                <a:gd name="T15" fmla="*/ 2439 h 3385"/>
                <a:gd name="T16" fmla="*/ 604 w 3184"/>
                <a:gd name="T17" fmla="*/ 1277 h 3385"/>
                <a:gd name="T18" fmla="*/ 329 w 3184"/>
                <a:gd name="T19" fmla="*/ 1382 h 3385"/>
                <a:gd name="T20" fmla="*/ 193 w 3184"/>
                <a:gd name="T21" fmla="*/ 1640 h 3385"/>
                <a:gd name="T22" fmla="*/ 264 w 3184"/>
                <a:gd name="T23" fmla="*/ 1929 h 3385"/>
                <a:gd name="T24" fmla="*/ 503 w 3184"/>
                <a:gd name="T25" fmla="*/ 2095 h 3385"/>
                <a:gd name="T26" fmla="*/ 799 w 3184"/>
                <a:gd name="T27" fmla="*/ 2059 h 3385"/>
                <a:gd name="T28" fmla="*/ 991 w 3184"/>
                <a:gd name="T29" fmla="*/ 1842 h 3385"/>
                <a:gd name="T30" fmla="*/ 991 w 3184"/>
                <a:gd name="T31" fmla="*/ 1543 h 3385"/>
                <a:gd name="T32" fmla="*/ 799 w 3184"/>
                <a:gd name="T33" fmla="*/ 1325 h 3385"/>
                <a:gd name="T34" fmla="*/ 2528 w 3184"/>
                <a:gd name="T35" fmla="*/ 194 h 3385"/>
                <a:gd name="T36" fmla="*/ 2270 w 3184"/>
                <a:gd name="T37" fmla="*/ 331 h 3385"/>
                <a:gd name="T38" fmla="*/ 2165 w 3184"/>
                <a:gd name="T39" fmla="*/ 606 h 3385"/>
                <a:gd name="T40" fmla="*/ 2270 w 3184"/>
                <a:gd name="T41" fmla="*/ 882 h 3385"/>
                <a:gd name="T42" fmla="*/ 2528 w 3184"/>
                <a:gd name="T43" fmla="*/ 1018 h 3385"/>
                <a:gd name="T44" fmla="*/ 2816 w 3184"/>
                <a:gd name="T45" fmla="*/ 947 h 3385"/>
                <a:gd name="T46" fmla="*/ 2981 w 3184"/>
                <a:gd name="T47" fmla="*/ 708 h 3385"/>
                <a:gd name="T48" fmla="*/ 2945 w 3184"/>
                <a:gd name="T49" fmla="*/ 411 h 3385"/>
                <a:gd name="T50" fmla="*/ 2729 w 3184"/>
                <a:gd name="T51" fmla="*/ 219 h 3385"/>
                <a:gd name="T52" fmla="*/ 2701 w 3184"/>
                <a:gd name="T53" fmla="*/ 13 h 3385"/>
                <a:gd name="T54" fmla="*/ 3006 w 3184"/>
                <a:gd name="T55" fmla="*/ 177 h 3385"/>
                <a:gd name="T56" fmla="*/ 3170 w 3184"/>
                <a:gd name="T57" fmla="*/ 483 h 3385"/>
                <a:gd name="T58" fmla="*/ 3134 w 3184"/>
                <a:gd name="T59" fmla="*/ 841 h 3385"/>
                <a:gd name="T60" fmla="*/ 2915 w 3184"/>
                <a:gd name="T61" fmla="*/ 1107 h 3385"/>
                <a:gd name="T62" fmla="*/ 2578 w 3184"/>
                <a:gd name="T63" fmla="*/ 1211 h 3385"/>
                <a:gd name="T64" fmla="*/ 2260 w 3184"/>
                <a:gd name="T65" fmla="*/ 1119 h 3385"/>
                <a:gd name="T66" fmla="*/ 1187 w 3184"/>
                <a:gd name="T67" fmla="*/ 1539 h 3385"/>
                <a:gd name="T68" fmla="*/ 1187 w 3184"/>
                <a:gd name="T69" fmla="*/ 1843 h 3385"/>
                <a:gd name="T70" fmla="*/ 2262 w 3184"/>
                <a:gd name="T71" fmla="*/ 2266 h 3385"/>
                <a:gd name="T72" fmla="*/ 2579 w 3184"/>
                <a:gd name="T73" fmla="*/ 2175 h 3385"/>
                <a:gd name="T74" fmla="*/ 2918 w 3184"/>
                <a:gd name="T75" fmla="*/ 2278 h 3385"/>
                <a:gd name="T76" fmla="*/ 3137 w 3184"/>
                <a:gd name="T77" fmla="*/ 2545 h 3385"/>
                <a:gd name="T78" fmla="*/ 3171 w 3184"/>
                <a:gd name="T79" fmla="*/ 2902 h 3385"/>
                <a:gd name="T80" fmla="*/ 3007 w 3184"/>
                <a:gd name="T81" fmla="*/ 3208 h 3385"/>
                <a:gd name="T82" fmla="*/ 2702 w 3184"/>
                <a:gd name="T83" fmla="*/ 3373 h 3385"/>
                <a:gd name="T84" fmla="*/ 2345 w 3184"/>
                <a:gd name="T85" fmla="*/ 3337 h 3385"/>
                <a:gd name="T86" fmla="*/ 2080 w 3184"/>
                <a:gd name="T87" fmla="*/ 3118 h 3385"/>
                <a:gd name="T88" fmla="*/ 1976 w 3184"/>
                <a:gd name="T89" fmla="*/ 2780 h 3385"/>
                <a:gd name="T90" fmla="*/ 1050 w 3184"/>
                <a:gd name="T91" fmla="*/ 2101 h 3385"/>
                <a:gd name="T92" fmla="*/ 773 w 3184"/>
                <a:gd name="T93" fmla="*/ 2273 h 3385"/>
                <a:gd name="T94" fmla="*/ 426 w 3184"/>
                <a:gd name="T95" fmla="*/ 2270 h 3385"/>
                <a:gd name="T96" fmla="*/ 139 w 3184"/>
                <a:gd name="T97" fmla="*/ 2077 h 3385"/>
                <a:gd name="T98" fmla="*/ 3 w 3184"/>
                <a:gd name="T99" fmla="*/ 1754 h 3385"/>
                <a:gd name="T100" fmla="*/ 73 w 3184"/>
                <a:gd name="T101" fmla="*/ 1403 h 3385"/>
                <a:gd name="T102" fmla="*/ 317 w 3184"/>
                <a:gd name="T103" fmla="*/ 1160 h 3385"/>
                <a:gd name="T104" fmla="*/ 662 w 3184"/>
                <a:gd name="T105" fmla="*/ 1089 h 3385"/>
                <a:gd name="T106" fmla="*/ 967 w 3184"/>
                <a:gd name="T107" fmla="*/ 1210 h 3385"/>
                <a:gd name="T108" fmla="*/ 1984 w 3184"/>
                <a:gd name="T109" fmla="*/ 709 h 3385"/>
                <a:gd name="T110" fmla="*/ 2022 w 3184"/>
                <a:gd name="T111" fmla="*/ 370 h 3385"/>
                <a:gd name="T112" fmla="*/ 2241 w 3184"/>
                <a:gd name="T113" fmla="*/ 104 h 3385"/>
                <a:gd name="T114" fmla="*/ 2578 w 3184"/>
                <a:gd name="T115" fmla="*/ 0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4" h="3385">
                  <a:moveTo>
                    <a:pt x="2579" y="2364"/>
                  </a:moveTo>
                  <a:lnTo>
                    <a:pt x="2528" y="2367"/>
                  </a:lnTo>
                  <a:lnTo>
                    <a:pt x="2478" y="2377"/>
                  </a:lnTo>
                  <a:lnTo>
                    <a:pt x="2429" y="2392"/>
                  </a:lnTo>
                  <a:lnTo>
                    <a:pt x="2385" y="2413"/>
                  </a:lnTo>
                  <a:lnTo>
                    <a:pt x="2343" y="2439"/>
                  </a:lnTo>
                  <a:lnTo>
                    <a:pt x="2304" y="2469"/>
                  </a:lnTo>
                  <a:lnTo>
                    <a:pt x="2270" y="2504"/>
                  </a:lnTo>
                  <a:lnTo>
                    <a:pt x="2239" y="2542"/>
                  </a:lnTo>
                  <a:lnTo>
                    <a:pt x="2213" y="2584"/>
                  </a:lnTo>
                  <a:lnTo>
                    <a:pt x="2193" y="2630"/>
                  </a:lnTo>
                  <a:lnTo>
                    <a:pt x="2177" y="2677"/>
                  </a:lnTo>
                  <a:lnTo>
                    <a:pt x="2168" y="2727"/>
                  </a:lnTo>
                  <a:lnTo>
                    <a:pt x="2165" y="2779"/>
                  </a:lnTo>
                  <a:lnTo>
                    <a:pt x="2168" y="2831"/>
                  </a:lnTo>
                  <a:lnTo>
                    <a:pt x="2177" y="2882"/>
                  </a:lnTo>
                  <a:lnTo>
                    <a:pt x="2193" y="2929"/>
                  </a:lnTo>
                  <a:lnTo>
                    <a:pt x="2213" y="2975"/>
                  </a:lnTo>
                  <a:lnTo>
                    <a:pt x="2239" y="3017"/>
                  </a:lnTo>
                  <a:lnTo>
                    <a:pt x="2270" y="3055"/>
                  </a:lnTo>
                  <a:lnTo>
                    <a:pt x="2304" y="3090"/>
                  </a:lnTo>
                  <a:lnTo>
                    <a:pt x="2343" y="3120"/>
                  </a:lnTo>
                  <a:lnTo>
                    <a:pt x="2385" y="3146"/>
                  </a:lnTo>
                  <a:lnTo>
                    <a:pt x="2429" y="3166"/>
                  </a:lnTo>
                  <a:lnTo>
                    <a:pt x="2478" y="3182"/>
                  </a:lnTo>
                  <a:lnTo>
                    <a:pt x="2528" y="3191"/>
                  </a:lnTo>
                  <a:lnTo>
                    <a:pt x="2579" y="3195"/>
                  </a:lnTo>
                  <a:lnTo>
                    <a:pt x="2632" y="3191"/>
                  </a:lnTo>
                  <a:lnTo>
                    <a:pt x="2681" y="3182"/>
                  </a:lnTo>
                  <a:lnTo>
                    <a:pt x="2729" y="3166"/>
                  </a:lnTo>
                  <a:lnTo>
                    <a:pt x="2774" y="3146"/>
                  </a:lnTo>
                  <a:lnTo>
                    <a:pt x="2816" y="3120"/>
                  </a:lnTo>
                  <a:lnTo>
                    <a:pt x="2855" y="3090"/>
                  </a:lnTo>
                  <a:lnTo>
                    <a:pt x="2889" y="3055"/>
                  </a:lnTo>
                  <a:lnTo>
                    <a:pt x="2920" y="3017"/>
                  </a:lnTo>
                  <a:lnTo>
                    <a:pt x="2945" y="2975"/>
                  </a:lnTo>
                  <a:lnTo>
                    <a:pt x="2966" y="2929"/>
                  </a:lnTo>
                  <a:lnTo>
                    <a:pt x="2981" y="2882"/>
                  </a:lnTo>
                  <a:lnTo>
                    <a:pt x="2991" y="2831"/>
                  </a:lnTo>
                  <a:lnTo>
                    <a:pt x="2994" y="2779"/>
                  </a:lnTo>
                  <a:lnTo>
                    <a:pt x="2991" y="2727"/>
                  </a:lnTo>
                  <a:lnTo>
                    <a:pt x="2981" y="2677"/>
                  </a:lnTo>
                  <a:lnTo>
                    <a:pt x="2966" y="2630"/>
                  </a:lnTo>
                  <a:lnTo>
                    <a:pt x="2945" y="2584"/>
                  </a:lnTo>
                  <a:lnTo>
                    <a:pt x="2920" y="2542"/>
                  </a:lnTo>
                  <a:lnTo>
                    <a:pt x="2889" y="2504"/>
                  </a:lnTo>
                  <a:lnTo>
                    <a:pt x="2855" y="2469"/>
                  </a:lnTo>
                  <a:lnTo>
                    <a:pt x="2816" y="2439"/>
                  </a:lnTo>
                  <a:lnTo>
                    <a:pt x="2774" y="2413"/>
                  </a:lnTo>
                  <a:lnTo>
                    <a:pt x="2729" y="2392"/>
                  </a:lnTo>
                  <a:lnTo>
                    <a:pt x="2681" y="2377"/>
                  </a:lnTo>
                  <a:lnTo>
                    <a:pt x="2632" y="2367"/>
                  </a:lnTo>
                  <a:lnTo>
                    <a:pt x="2579" y="2364"/>
                  </a:lnTo>
                  <a:close/>
                  <a:moveTo>
                    <a:pt x="604" y="1277"/>
                  </a:moveTo>
                  <a:lnTo>
                    <a:pt x="553" y="1280"/>
                  </a:lnTo>
                  <a:lnTo>
                    <a:pt x="503" y="1289"/>
                  </a:lnTo>
                  <a:lnTo>
                    <a:pt x="454" y="1305"/>
                  </a:lnTo>
                  <a:lnTo>
                    <a:pt x="410" y="1325"/>
                  </a:lnTo>
                  <a:lnTo>
                    <a:pt x="368" y="1351"/>
                  </a:lnTo>
                  <a:lnTo>
                    <a:pt x="329" y="1382"/>
                  </a:lnTo>
                  <a:lnTo>
                    <a:pt x="295" y="1416"/>
                  </a:lnTo>
                  <a:lnTo>
                    <a:pt x="264" y="1455"/>
                  </a:lnTo>
                  <a:lnTo>
                    <a:pt x="238" y="1497"/>
                  </a:lnTo>
                  <a:lnTo>
                    <a:pt x="218" y="1543"/>
                  </a:lnTo>
                  <a:lnTo>
                    <a:pt x="202" y="1590"/>
                  </a:lnTo>
                  <a:lnTo>
                    <a:pt x="193" y="1640"/>
                  </a:lnTo>
                  <a:lnTo>
                    <a:pt x="190" y="1692"/>
                  </a:lnTo>
                  <a:lnTo>
                    <a:pt x="193" y="1744"/>
                  </a:lnTo>
                  <a:lnTo>
                    <a:pt x="202" y="1794"/>
                  </a:lnTo>
                  <a:lnTo>
                    <a:pt x="218" y="1842"/>
                  </a:lnTo>
                  <a:lnTo>
                    <a:pt x="238" y="1888"/>
                  </a:lnTo>
                  <a:lnTo>
                    <a:pt x="264" y="1929"/>
                  </a:lnTo>
                  <a:lnTo>
                    <a:pt x="295" y="1968"/>
                  </a:lnTo>
                  <a:lnTo>
                    <a:pt x="329" y="2002"/>
                  </a:lnTo>
                  <a:lnTo>
                    <a:pt x="368" y="2033"/>
                  </a:lnTo>
                  <a:lnTo>
                    <a:pt x="410" y="2059"/>
                  </a:lnTo>
                  <a:lnTo>
                    <a:pt x="454" y="2079"/>
                  </a:lnTo>
                  <a:lnTo>
                    <a:pt x="503" y="2095"/>
                  </a:lnTo>
                  <a:lnTo>
                    <a:pt x="553" y="2104"/>
                  </a:lnTo>
                  <a:lnTo>
                    <a:pt x="604" y="2107"/>
                  </a:lnTo>
                  <a:lnTo>
                    <a:pt x="656" y="2104"/>
                  </a:lnTo>
                  <a:lnTo>
                    <a:pt x="706" y="2095"/>
                  </a:lnTo>
                  <a:lnTo>
                    <a:pt x="754" y="2079"/>
                  </a:lnTo>
                  <a:lnTo>
                    <a:pt x="799" y="2059"/>
                  </a:lnTo>
                  <a:lnTo>
                    <a:pt x="841" y="2033"/>
                  </a:lnTo>
                  <a:lnTo>
                    <a:pt x="879" y="2002"/>
                  </a:lnTo>
                  <a:lnTo>
                    <a:pt x="914" y="1968"/>
                  </a:lnTo>
                  <a:lnTo>
                    <a:pt x="945" y="1929"/>
                  </a:lnTo>
                  <a:lnTo>
                    <a:pt x="970" y="1888"/>
                  </a:lnTo>
                  <a:lnTo>
                    <a:pt x="991" y="1842"/>
                  </a:lnTo>
                  <a:lnTo>
                    <a:pt x="1006" y="1794"/>
                  </a:lnTo>
                  <a:lnTo>
                    <a:pt x="1016" y="1744"/>
                  </a:lnTo>
                  <a:lnTo>
                    <a:pt x="1019" y="1692"/>
                  </a:lnTo>
                  <a:lnTo>
                    <a:pt x="1016" y="1640"/>
                  </a:lnTo>
                  <a:lnTo>
                    <a:pt x="1006" y="1590"/>
                  </a:lnTo>
                  <a:lnTo>
                    <a:pt x="991" y="1543"/>
                  </a:lnTo>
                  <a:lnTo>
                    <a:pt x="970" y="1497"/>
                  </a:lnTo>
                  <a:lnTo>
                    <a:pt x="945" y="1455"/>
                  </a:lnTo>
                  <a:lnTo>
                    <a:pt x="914" y="1416"/>
                  </a:lnTo>
                  <a:lnTo>
                    <a:pt x="880" y="1382"/>
                  </a:lnTo>
                  <a:lnTo>
                    <a:pt x="841" y="1351"/>
                  </a:lnTo>
                  <a:lnTo>
                    <a:pt x="799" y="1325"/>
                  </a:lnTo>
                  <a:lnTo>
                    <a:pt x="755" y="1305"/>
                  </a:lnTo>
                  <a:lnTo>
                    <a:pt x="706" y="1289"/>
                  </a:lnTo>
                  <a:lnTo>
                    <a:pt x="657" y="1280"/>
                  </a:lnTo>
                  <a:lnTo>
                    <a:pt x="604" y="1277"/>
                  </a:lnTo>
                  <a:close/>
                  <a:moveTo>
                    <a:pt x="2579" y="191"/>
                  </a:moveTo>
                  <a:lnTo>
                    <a:pt x="2528" y="194"/>
                  </a:lnTo>
                  <a:lnTo>
                    <a:pt x="2478" y="203"/>
                  </a:lnTo>
                  <a:lnTo>
                    <a:pt x="2430" y="219"/>
                  </a:lnTo>
                  <a:lnTo>
                    <a:pt x="2385" y="239"/>
                  </a:lnTo>
                  <a:lnTo>
                    <a:pt x="2343" y="265"/>
                  </a:lnTo>
                  <a:lnTo>
                    <a:pt x="2305" y="296"/>
                  </a:lnTo>
                  <a:lnTo>
                    <a:pt x="2270" y="331"/>
                  </a:lnTo>
                  <a:lnTo>
                    <a:pt x="2239" y="369"/>
                  </a:lnTo>
                  <a:lnTo>
                    <a:pt x="2213" y="411"/>
                  </a:lnTo>
                  <a:lnTo>
                    <a:pt x="2193" y="457"/>
                  </a:lnTo>
                  <a:lnTo>
                    <a:pt x="2177" y="504"/>
                  </a:lnTo>
                  <a:lnTo>
                    <a:pt x="2168" y="554"/>
                  </a:lnTo>
                  <a:lnTo>
                    <a:pt x="2165" y="606"/>
                  </a:lnTo>
                  <a:lnTo>
                    <a:pt x="2168" y="659"/>
                  </a:lnTo>
                  <a:lnTo>
                    <a:pt x="2177" y="708"/>
                  </a:lnTo>
                  <a:lnTo>
                    <a:pt x="2193" y="756"/>
                  </a:lnTo>
                  <a:lnTo>
                    <a:pt x="2213" y="802"/>
                  </a:lnTo>
                  <a:lnTo>
                    <a:pt x="2239" y="843"/>
                  </a:lnTo>
                  <a:lnTo>
                    <a:pt x="2270" y="882"/>
                  </a:lnTo>
                  <a:lnTo>
                    <a:pt x="2304" y="916"/>
                  </a:lnTo>
                  <a:lnTo>
                    <a:pt x="2343" y="947"/>
                  </a:lnTo>
                  <a:lnTo>
                    <a:pt x="2385" y="973"/>
                  </a:lnTo>
                  <a:lnTo>
                    <a:pt x="2429" y="993"/>
                  </a:lnTo>
                  <a:lnTo>
                    <a:pt x="2478" y="1009"/>
                  </a:lnTo>
                  <a:lnTo>
                    <a:pt x="2528" y="1018"/>
                  </a:lnTo>
                  <a:lnTo>
                    <a:pt x="2579" y="1021"/>
                  </a:lnTo>
                  <a:lnTo>
                    <a:pt x="2632" y="1018"/>
                  </a:lnTo>
                  <a:lnTo>
                    <a:pt x="2681" y="1009"/>
                  </a:lnTo>
                  <a:lnTo>
                    <a:pt x="2729" y="993"/>
                  </a:lnTo>
                  <a:lnTo>
                    <a:pt x="2774" y="973"/>
                  </a:lnTo>
                  <a:lnTo>
                    <a:pt x="2816" y="947"/>
                  </a:lnTo>
                  <a:lnTo>
                    <a:pt x="2855" y="916"/>
                  </a:lnTo>
                  <a:lnTo>
                    <a:pt x="2889" y="882"/>
                  </a:lnTo>
                  <a:lnTo>
                    <a:pt x="2920" y="843"/>
                  </a:lnTo>
                  <a:lnTo>
                    <a:pt x="2945" y="802"/>
                  </a:lnTo>
                  <a:lnTo>
                    <a:pt x="2966" y="756"/>
                  </a:lnTo>
                  <a:lnTo>
                    <a:pt x="2981" y="708"/>
                  </a:lnTo>
                  <a:lnTo>
                    <a:pt x="2991" y="659"/>
                  </a:lnTo>
                  <a:lnTo>
                    <a:pt x="2994" y="606"/>
                  </a:lnTo>
                  <a:lnTo>
                    <a:pt x="2991" y="554"/>
                  </a:lnTo>
                  <a:lnTo>
                    <a:pt x="2981" y="504"/>
                  </a:lnTo>
                  <a:lnTo>
                    <a:pt x="2966" y="457"/>
                  </a:lnTo>
                  <a:lnTo>
                    <a:pt x="2945" y="411"/>
                  </a:lnTo>
                  <a:lnTo>
                    <a:pt x="2920" y="369"/>
                  </a:lnTo>
                  <a:lnTo>
                    <a:pt x="2889" y="331"/>
                  </a:lnTo>
                  <a:lnTo>
                    <a:pt x="2855" y="296"/>
                  </a:lnTo>
                  <a:lnTo>
                    <a:pt x="2816" y="265"/>
                  </a:lnTo>
                  <a:lnTo>
                    <a:pt x="2774" y="239"/>
                  </a:lnTo>
                  <a:lnTo>
                    <a:pt x="2729" y="219"/>
                  </a:lnTo>
                  <a:lnTo>
                    <a:pt x="2681" y="203"/>
                  </a:lnTo>
                  <a:lnTo>
                    <a:pt x="2632" y="194"/>
                  </a:lnTo>
                  <a:lnTo>
                    <a:pt x="2579" y="191"/>
                  </a:lnTo>
                  <a:close/>
                  <a:moveTo>
                    <a:pt x="2578" y="0"/>
                  </a:moveTo>
                  <a:lnTo>
                    <a:pt x="2640" y="3"/>
                  </a:lnTo>
                  <a:lnTo>
                    <a:pt x="2701" y="13"/>
                  </a:lnTo>
                  <a:lnTo>
                    <a:pt x="2758" y="28"/>
                  </a:lnTo>
                  <a:lnTo>
                    <a:pt x="2814" y="48"/>
                  </a:lnTo>
                  <a:lnTo>
                    <a:pt x="2866" y="73"/>
                  </a:lnTo>
                  <a:lnTo>
                    <a:pt x="2917" y="104"/>
                  </a:lnTo>
                  <a:lnTo>
                    <a:pt x="2963" y="138"/>
                  </a:lnTo>
                  <a:lnTo>
                    <a:pt x="3006" y="177"/>
                  </a:lnTo>
                  <a:lnTo>
                    <a:pt x="3045" y="221"/>
                  </a:lnTo>
                  <a:lnTo>
                    <a:pt x="3079" y="267"/>
                  </a:lnTo>
                  <a:lnTo>
                    <a:pt x="3110" y="318"/>
                  </a:lnTo>
                  <a:lnTo>
                    <a:pt x="3135" y="370"/>
                  </a:lnTo>
                  <a:lnTo>
                    <a:pt x="3155" y="426"/>
                  </a:lnTo>
                  <a:lnTo>
                    <a:pt x="3170" y="483"/>
                  </a:lnTo>
                  <a:lnTo>
                    <a:pt x="3180" y="543"/>
                  </a:lnTo>
                  <a:lnTo>
                    <a:pt x="3183" y="605"/>
                  </a:lnTo>
                  <a:lnTo>
                    <a:pt x="3180" y="667"/>
                  </a:lnTo>
                  <a:lnTo>
                    <a:pt x="3170" y="728"/>
                  </a:lnTo>
                  <a:lnTo>
                    <a:pt x="3155" y="785"/>
                  </a:lnTo>
                  <a:lnTo>
                    <a:pt x="3134" y="841"/>
                  </a:lnTo>
                  <a:lnTo>
                    <a:pt x="3110" y="893"/>
                  </a:lnTo>
                  <a:lnTo>
                    <a:pt x="3079" y="944"/>
                  </a:lnTo>
                  <a:lnTo>
                    <a:pt x="3044" y="990"/>
                  </a:lnTo>
                  <a:lnTo>
                    <a:pt x="3005" y="1034"/>
                  </a:lnTo>
                  <a:lnTo>
                    <a:pt x="2963" y="1073"/>
                  </a:lnTo>
                  <a:lnTo>
                    <a:pt x="2915" y="1107"/>
                  </a:lnTo>
                  <a:lnTo>
                    <a:pt x="2866" y="1138"/>
                  </a:lnTo>
                  <a:lnTo>
                    <a:pt x="2814" y="1163"/>
                  </a:lnTo>
                  <a:lnTo>
                    <a:pt x="2758" y="1183"/>
                  </a:lnTo>
                  <a:lnTo>
                    <a:pt x="2700" y="1198"/>
                  </a:lnTo>
                  <a:lnTo>
                    <a:pt x="2640" y="1208"/>
                  </a:lnTo>
                  <a:lnTo>
                    <a:pt x="2578" y="1211"/>
                  </a:lnTo>
                  <a:lnTo>
                    <a:pt x="2521" y="1208"/>
                  </a:lnTo>
                  <a:lnTo>
                    <a:pt x="2464" y="1199"/>
                  </a:lnTo>
                  <a:lnTo>
                    <a:pt x="2410" y="1186"/>
                  </a:lnTo>
                  <a:lnTo>
                    <a:pt x="2357" y="1169"/>
                  </a:lnTo>
                  <a:lnTo>
                    <a:pt x="2307" y="1146"/>
                  </a:lnTo>
                  <a:lnTo>
                    <a:pt x="2260" y="1119"/>
                  </a:lnTo>
                  <a:lnTo>
                    <a:pt x="2215" y="1088"/>
                  </a:lnTo>
                  <a:lnTo>
                    <a:pt x="2173" y="1053"/>
                  </a:lnTo>
                  <a:lnTo>
                    <a:pt x="2134" y="1015"/>
                  </a:lnTo>
                  <a:lnTo>
                    <a:pt x="2099" y="973"/>
                  </a:lnTo>
                  <a:lnTo>
                    <a:pt x="1173" y="1492"/>
                  </a:lnTo>
                  <a:lnTo>
                    <a:pt x="1187" y="1539"/>
                  </a:lnTo>
                  <a:lnTo>
                    <a:pt x="1199" y="1589"/>
                  </a:lnTo>
                  <a:lnTo>
                    <a:pt x="1205" y="1640"/>
                  </a:lnTo>
                  <a:lnTo>
                    <a:pt x="1207" y="1692"/>
                  </a:lnTo>
                  <a:lnTo>
                    <a:pt x="1205" y="1743"/>
                  </a:lnTo>
                  <a:lnTo>
                    <a:pt x="1199" y="1795"/>
                  </a:lnTo>
                  <a:lnTo>
                    <a:pt x="1187" y="1843"/>
                  </a:lnTo>
                  <a:lnTo>
                    <a:pt x="1173" y="1892"/>
                  </a:lnTo>
                  <a:lnTo>
                    <a:pt x="2101" y="2411"/>
                  </a:lnTo>
                  <a:lnTo>
                    <a:pt x="2136" y="2370"/>
                  </a:lnTo>
                  <a:lnTo>
                    <a:pt x="2174" y="2332"/>
                  </a:lnTo>
                  <a:lnTo>
                    <a:pt x="2216" y="2297"/>
                  </a:lnTo>
                  <a:lnTo>
                    <a:pt x="2262" y="2266"/>
                  </a:lnTo>
                  <a:lnTo>
                    <a:pt x="2309" y="2239"/>
                  </a:lnTo>
                  <a:lnTo>
                    <a:pt x="2359" y="2216"/>
                  </a:lnTo>
                  <a:lnTo>
                    <a:pt x="2412" y="2199"/>
                  </a:lnTo>
                  <a:lnTo>
                    <a:pt x="2465" y="2185"/>
                  </a:lnTo>
                  <a:lnTo>
                    <a:pt x="2522" y="2177"/>
                  </a:lnTo>
                  <a:lnTo>
                    <a:pt x="2579" y="2175"/>
                  </a:lnTo>
                  <a:lnTo>
                    <a:pt x="2641" y="2178"/>
                  </a:lnTo>
                  <a:lnTo>
                    <a:pt x="2701" y="2188"/>
                  </a:lnTo>
                  <a:lnTo>
                    <a:pt x="2759" y="2202"/>
                  </a:lnTo>
                  <a:lnTo>
                    <a:pt x="2815" y="2223"/>
                  </a:lnTo>
                  <a:lnTo>
                    <a:pt x="2867" y="2248"/>
                  </a:lnTo>
                  <a:lnTo>
                    <a:pt x="2918" y="2278"/>
                  </a:lnTo>
                  <a:lnTo>
                    <a:pt x="2964" y="2313"/>
                  </a:lnTo>
                  <a:lnTo>
                    <a:pt x="3007" y="2352"/>
                  </a:lnTo>
                  <a:lnTo>
                    <a:pt x="3046" y="2396"/>
                  </a:lnTo>
                  <a:lnTo>
                    <a:pt x="3080" y="2442"/>
                  </a:lnTo>
                  <a:lnTo>
                    <a:pt x="3111" y="2491"/>
                  </a:lnTo>
                  <a:lnTo>
                    <a:pt x="3137" y="2545"/>
                  </a:lnTo>
                  <a:lnTo>
                    <a:pt x="3157" y="2601"/>
                  </a:lnTo>
                  <a:lnTo>
                    <a:pt x="3171" y="2658"/>
                  </a:lnTo>
                  <a:lnTo>
                    <a:pt x="3181" y="2718"/>
                  </a:lnTo>
                  <a:lnTo>
                    <a:pt x="3184" y="2780"/>
                  </a:lnTo>
                  <a:lnTo>
                    <a:pt x="3181" y="2842"/>
                  </a:lnTo>
                  <a:lnTo>
                    <a:pt x="3171" y="2902"/>
                  </a:lnTo>
                  <a:lnTo>
                    <a:pt x="3157" y="2960"/>
                  </a:lnTo>
                  <a:lnTo>
                    <a:pt x="3137" y="3016"/>
                  </a:lnTo>
                  <a:lnTo>
                    <a:pt x="3111" y="3068"/>
                  </a:lnTo>
                  <a:lnTo>
                    <a:pt x="3081" y="3118"/>
                  </a:lnTo>
                  <a:lnTo>
                    <a:pt x="3046" y="3165"/>
                  </a:lnTo>
                  <a:lnTo>
                    <a:pt x="3007" y="3208"/>
                  </a:lnTo>
                  <a:lnTo>
                    <a:pt x="2964" y="3247"/>
                  </a:lnTo>
                  <a:lnTo>
                    <a:pt x="2918" y="3282"/>
                  </a:lnTo>
                  <a:lnTo>
                    <a:pt x="2868" y="3313"/>
                  </a:lnTo>
                  <a:lnTo>
                    <a:pt x="2815" y="3337"/>
                  </a:lnTo>
                  <a:lnTo>
                    <a:pt x="2759" y="3358"/>
                  </a:lnTo>
                  <a:lnTo>
                    <a:pt x="2702" y="3373"/>
                  </a:lnTo>
                  <a:lnTo>
                    <a:pt x="2642" y="3382"/>
                  </a:lnTo>
                  <a:lnTo>
                    <a:pt x="2580" y="3385"/>
                  </a:lnTo>
                  <a:lnTo>
                    <a:pt x="2519" y="3382"/>
                  </a:lnTo>
                  <a:lnTo>
                    <a:pt x="2458" y="3373"/>
                  </a:lnTo>
                  <a:lnTo>
                    <a:pt x="2400" y="3358"/>
                  </a:lnTo>
                  <a:lnTo>
                    <a:pt x="2345" y="3337"/>
                  </a:lnTo>
                  <a:lnTo>
                    <a:pt x="2292" y="3312"/>
                  </a:lnTo>
                  <a:lnTo>
                    <a:pt x="2243" y="3282"/>
                  </a:lnTo>
                  <a:lnTo>
                    <a:pt x="2196" y="3247"/>
                  </a:lnTo>
                  <a:lnTo>
                    <a:pt x="2154" y="3208"/>
                  </a:lnTo>
                  <a:lnTo>
                    <a:pt x="2115" y="3164"/>
                  </a:lnTo>
                  <a:lnTo>
                    <a:pt x="2080" y="3118"/>
                  </a:lnTo>
                  <a:lnTo>
                    <a:pt x="2049" y="3068"/>
                  </a:lnTo>
                  <a:lnTo>
                    <a:pt x="2024" y="3015"/>
                  </a:lnTo>
                  <a:lnTo>
                    <a:pt x="2004" y="2959"/>
                  </a:lnTo>
                  <a:lnTo>
                    <a:pt x="1988" y="2902"/>
                  </a:lnTo>
                  <a:lnTo>
                    <a:pt x="1979" y="2842"/>
                  </a:lnTo>
                  <a:lnTo>
                    <a:pt x="1976" y="2780"/>
                  </a:lnTo>
                  <a:lnTo>
                    <a:pt x="1979" y="2727"/>
                  </a:lnTo>
                  <a:lnTo>
                    <a:pt x="1985" y="2677"/>
                  </a:lnTo>
                  <a:lnTo>
                    <a:pt x="1996" y="2626"/>
                  </a:lnTo>
                  <a:lnTo>
                    <a:pt x="2012" y="2578"/>
                  </a:lnTo>
                  <a:lnTo>
                    <a:pt x="1085" y="2059"/>
                  </a:lnTo>
                  <a:lnTo>
                    <a:pt x="1050" y="2101"/>
                  </a:lnTo>
                  <a:lnTo>
                    <a:pt x="1011" y="2139"/>
                  </a:lnTo>
                  <a:lnTo>
                    <a:pt x="968" y="2174"/>
                  </a:lnTo>
                  <a:lnTo>
                    <a:pt x="924" y="2205"/>
                  </a:lnTo>
                  <a:lnTo>
                    <a:pt x="876" y="2233"/>
                  </a:lnTo>
                  <a:lnTo>
                    <a:pt x="825" y="2256"/>
                  </a:lnTo>
                  <a:lnTo>
                    <a:pt x="773" y="2273"/>
                  </a:lnTo>
                  <a:lnTo>
                    <a:pt x="719" y="2286"/>
                  </a:lnTo>
                  <a:lnTo>
                    <a:pt x="662" y="2295"/>
                  </a:lnTo>
                  <a:lnTo>
                    <a:pt x="604" y="2297"/>
                  </a:lnTo>
                  <a:lnTo>
                    <a:pt x="543" y="2294"/>
                  </a:lnTo>
                  <a:lnTo>
                    <a:pt x="483" y="2285"/>
                  </a:lnTo>
                  <a:lnTo>
                    <a:pt x="426" y="2270"/>
                  </a:lnTo>
                  <a:lnTo>
                    <a:pt x="370" y="2249"/>
                  </a:lnTo>
                  <a:lnTo>
                    <a:pt x="317" y="2225"/>
                  </a:lnTo>
                  <a:lnTo>
                    <a:pt x="267" y="2194"/>
                  </a:lnTo>
                  <a:lnTo>
                    <a:pt x="220" y="2159"/>
                  </a:lnTo>
                  <a:lnTo>
                    <a:pt x="178" y="2120"/>
                  </a:lnTo>
                  <a:lnTo>
                    <a:pt x="139" y="2077"/>
                  </a:lnTo>
                  <a:lnTo>
                    <a:pt x="104" y="2030"/>
                  </a:lnTo>
                  <a:lnTo>
                    <a:pt x="73" y="1980"/>
                  </a:lnTo>
                  <a:lnTo>
                    <a:pt x="47" y="1928"/>
                  </a:lnTo>
                  <a:lnTo>
                    <a:pt x="28" y="1872"/>
                  </a:lnTo>
                  <a:lnTo>
                    <a:pt x="12" y="1814"/>
                  </a:lnTo>
                  <a:lnTo>
                    <a:pt x="3" y="1754"/>
                  </a:lnTo>
                  <a:lnTo>
                    <a:pt x="0" y="1692"/>
                  </a:lnTo>
                  <a:lnTo>
                    <a:pt x="3" y="1630"/>
                  </a:lnTo>
                  <a:lnTo>
                    <a:pt x="12" y="1570"/>
                  </a:lnTo>
                  <a:lnTo>
                    <a:pt x="28" y="1513"/>
                  </a:lnTo>
                  <a:lnTo>
                    <a:pt x="47" y="1457"/>
                  </a:lnTo>
                  <a:lnTo>
                    <a:pt x="73" y="1403"/>
                  </a:lnTo>
                  <a:lnTo>
                    <a:pt x="104" y="1354"/>
                  </a:lnTo>
                  <a:lnTo>
                    <a:pt x="139" y="1308"/>
                  </a:lnTo>
                  <a:lnTo>
                    <a:pt x="177" y="1264"/>
                  </a:lnTo>
                  <a:lnTo>
                    <a:pt x="220" y="1225"/>
                  </a:lnTo>
                  <a:lnTo>
                    <a:pt x="266" y="1190"/>
                  </a:lnTo>
                  <a:lnTo>
                    <a:pt x="317" y="1160"/>
                  </a:lnTo>
                  <a:lnTo>
                    <a:pt x="369" y="1135"/>
                  </a:lnTo>
                  <a:lnTo>
                    <a:pt x="425" y="1114"/>
                  </a:lnTo>
                  <a:lnTo>
                    <a:pt x="482" y="1100"/>
                  </a:lnTo>
                  <a:lnTo>
                    <a:pt x="543" y="1090"/>
                  </a:lnTo>
                  <a:lnTo>
                    <a:pt x="603" y="1087"/>
                  </a:lnTo>
                  <a:lnTo>
                    <a:pt x="662" y="1089"/>
                  </a:lnTo>
                  <a:lnTo>
                    <a:pt x="718" y="1097"/>
                  </a:lnTo>
                  <a:lnTo>
                    <a:pt x="772" y="1111"/>
                  </a:lnTo>
                  <a:lnTo>
                    <a:pt x="825" y="1128"/>
                  </a:lnTo>
                  <a:lnTo>
                    <a:pt x="875" y="1151"/>
                  </a:lnTo>
                  <a:lnTo>
                    <a:pt x="923" y="1178"/>
                  </a:lnTo>
                  <a:lnTo>
                    <a:pt x="967" y="1210"/>
                  </a:lnTo>
                  <a:lnTo>
                    <a:pt x="1010" y="1244"/>
                  </a:lnTo>
                  <a:lnTo>
                    <a:pt x="1048" y="1283"/>
                  </a:lnTo>
                  <a:lnTo>
                    <a:pt x="1082" y="1324"/>
                  </a:lnTo>
                  <a:lnTo>
                    <a:pt x="2009" y="806"/>
                  </a:lnTo>
                  <a:lnTo>
                    <a:pt x="1994" y="758"/>
                  </a:lnTo>
                  <a:lnTo>
                    <a:pt x="1984" y="709"/>
                  </a:lnTo>
                  <a:lnTo>
                    <a:pt x="1977" y="658"/>
                  </a:lnTo>
                  <a:lnTo>
                    <a:pt x="1975" y="605"/>
                  </a:lnTo>
                  <a:lnTo>
                    <a:pt x="1978" y="543"/>
                  </a:lnTo>
                  <a:lnTo>
                    <a:pt x="1987" y="483"/>
                  </a:lnTo>
                  <a:lnTo>
                    <a:pt x="2002" y="426"/>
                  </a:lnTo>
                  <a:lnTo>
                    <a:pt x="2022" y="370"/>
                  </a:lnTo>
                  <a:lnTo>
                    <a:pt x="2048" y="318"/>
                  </a:lnTo>
                  <a:lnTo>
                    <a:pt x="2078" y="267"/>
                  </a:lnTo>
                  <a:lnTo>
                    <a:pt x="2113" y="221"/>
                  </a:lnTo>
                  <a:lnTo>
                    <a:pt x="2152" y="177"/>
                  </a:lnTo>
                  <a:lnTo>
                    <a:pt x="2195" y="138"/>
                  </a:lnTo>
                  <a:lnTo>
                    <a:pt x="2241" y="104"/>
                  </a:lnTo>
                  <a:lnTo>
                    <a:pt x="2291" y="73"/>
                  </a:lnTo>
                  <a:lnTo>
                    <a:pt x="2344" y="48"/>
                  </a:lnTo>
                  <a:lnTo>
                    <a:pt x="2399" y="28"/>
                  </a:lnTo>
                  <a:lnTo>
                    <a:pt x="2457" y="13"/>
                  </a:lnTo>
                  <a:lnTo>
                    <a:pt x="2517" y="3"/>
                  </a:lnTo>
                  <a:lnTo>
                    <a:pt x="2578"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15" name="Group 8">
            <a:extLst>
              <a:ext uri="{FF2B5EF4-FFF2-40B4-BE49-F238E27FC236}">
                <a16:creationId xmlns:a16="http://schemas.microsoft.com/office/drawing/2014/main" id="{0E8DDFEC-9341-1BB0-87BA-C47EB9E079F2}"/>
              </a:ext>
            </a:extLst>
          </p:cNvPr>
          <p:cNvGrpSpPr/>
          <p:nvPr/>
        </p:nvGrpSpPr>
        <p:grpSpPr>
          <a:xfrm>
            <a:off x="750202" y="2301269"/>
            <a:ext cx="573477" cy="574862"/>
            <a:chOff x="5863052" y="1829516"/>
            <a:chExt cx="573477" cy="574862"/>
          </a:xfrm>
        </p:grpSpPr>
        <p:sp>
          <p:nvSpPr>
            <p:cNvPr id="16" name="Oval 62">
              <a:extLst>
                <a:ext uri="{FF2B5EF4-FFF2-40B4-BE49-F238E27FC236}">
                  <a16:creationId xmlns:a16="http://schemas.microsoft.com/office/drawing/2014/main" id="{A51355D6-5040-2916-1233-52238594CE58}"/>
                </a:ext>
              </a:extLst>
            </p:cNvPr>
            <p:cNvSpPr>
              <a:spLocks noChangeArrowheads="1"/>
            </p:cNvSpPr>
            <p:nvPr/>
          </p:nvSpPr>
          <p:spPr bwMode="auto">
            <a:xfrm>
              <a:off x="5863052" y="1829516"/>
              <a:ext cx="573477" cy="574862"/>
            </a:xfrm>
            <a:prstGeom prst="ellipse">
              <a:avLst/>
            </a:prstGeom>
            <a:solidFill>
              <a:schemeClr val="accent4"/>
            </a:solidFill>
            <a:ln>
              <a:noFill/>
            </a:ln>
          </p:spPr>
          <p:txBody>
            <a:bodyPr vert="horz" wrap="square" lIns="91440" tIns="45720" rIns="91440" bIns="45720" numCol="1" anchor="t" anchorCtr="0" compatLnSpc="1"/>
            <a:lstStyle/>
            <a:p>
              <a:endParaRPr lang="en-US" sz="2000">
                <a:cs typeface="+mn-ea"/>
                <a:sym typeface="+mn-lt"/>
              </a:endParaRPr>
            </a:p>
          </p:txBody>
        </p:sp>
        <p:grpSp>
          <p:nvGrpSpPr>
            <p:cNvPr id="17" name="Group 69">
              <a:extLst>
                <a:ext uri="{FF2B5EF4-FFF2-40B4-BE49-F238E27FC236}">
                  <a16:creationId xmlns:a16="http://schemas.microsoft.com/office/drawing/2014/main" id="{634AE74A-C294-9C4C-AA08-D5311FE26993}"/>
                </a:ext>
              </a:extLst>
            </p:cNvPr>
            <p:cNvGrpSpPr/>
            <p:nvPr/>
          </p:nvGrpSpPr>
          <p:grpSpPr>
            <a:xfrm>
              <a:off x="5984274" y="1959140"/>
              <a:ext cx="324304" cy="299649"/>
              <a:chOff x="2554288" y="1943100"/>
              <a:chExt cx="542925" cy="501650"/>
            </a:xfrm>
            <a:solidFill>
              <a:schemeClr val="bg1"/>
            </a:solidFill>
          </p:grpSpPr>
          <p:sp>
            <p:nvSpPr>
              <p:cNvPr id="18" name="Freeform 58">
                <a:extLst>
                  <a:ext uri="{FF2B5EF4-FFF2-40B4-BE49-F238E27FC236}">
                    <a16:creationId xmlns:a16="http://schemas.microsoft.com/office/drawing/2014/main" id="{2FACED2A-DC21-40BC-CC75-45A10232570C}"/>
                  </a:ext>
                </a:extLst>
              </p:cNvPr>
              <p:cNvSpPr/>
              <p:nvPr/>
            </p:nvSpPr>
            <p:spPr bwMode="auto">
              <a:xfrm>
                <a:off x="2554288" y="1943100"/>
                <a:ext cx="542925" cy="403225"/>
              </a:xfrm>
              <a:custGeom>
                <a:avLst/>
                <a:gdLst>
                  <a:gd name="T0" fmla="*/ 2095 w 3422"/>
                  <a:gd name="T1" fmla="*/ 44 h 2536"/>
                  <a:gd name="T2" fmla="*/ 2418 w 3422"/>
                  <a:gd name="T3" fmla="*/ 212 h 2536"/>
                  <a:gd name="T4" fmla="*/ 2659 w 3422"/>
                  <a:gd name="T5" fmla="*/ 486 h 2536"/>
                  <a:gd name="T6" fmla="*/ 2782 w 3422"/>
                  <a:gd name="T7" fmla="*/ 825 h 2536"/>
                  <a:gd name="T8" fmla="*/ 3094 w 3422"/>
                  <a:gd name="T9" fmla="*/ 984 h 2536"/>
                  <a:gd name="T10" fmla="*/ 3317 w 3422"/>
                  <a:gd name="T11" fmla="*/ 1253 h 2536"/>
                  <a:gd name="T12" fmla="*/ 3419 w 3422"/>
                  <a:gd name="T13" fmla="*/ 1593 h 2536"/>
                  <a:gd name="T14" fmla="*/ 3383 w 3422"/>
                  <a:gd name="T15" fmla="*/ 1921 h 2536"/>
                  <a:gd name="T16" fmla="*/ 3235 w 3422"/>
                  <a:gd name="T17" fmla="*/ 2207 h 2536"/>
                  <a:gd name="T18" fmla="*/ 2991 w 3422"/>
                  <a:gd name="T19" fmla="*/ 2422 h 2536"/>
                  <a:gd name="T20" fmla="*/ 2692 w 3422"/>
                  <a:gd name="T21" fmla="*/ 2529 h 2536"/>
                  <a:gd name="T22" fmla="*/ 2039 w 3422"/>
                  <a:gd name="T23" fmla="*/ 2514 h 2536"/>
                  <a:gd name="T24" fmla="*/ 2006 w 3422"/>
                  <a:gd name="T25" fmla="*/ 2419 h 2536"/>
                  <a:gd name="T26" fmla="*/ 2077 w 3422"/>
                  <a:gd name="T27" fmla="*/ 2348 h 2536"/>
                  <a:gd name="T28" fmla="*/ 2800 w 3422"/>
                  <a:gd name="T29" fmla="*/ 2303 h 2536"/>
                  <a:gd name="T30" fmla="*/ 3052 w 3422"/>
                  <a:gd name="T31" fmla="*/ 2127 h 2536"/>
                  <a:gd name="T32" fmla="*/ 3204 w 3422"/>
                  <a:gd name="T33" fmla="*/ 1857 h 2536"/>
                  <a:gd name="T34" fmla="*/ 3221 w 3422"/>
                  <a:gd name="T35" fmla="*/ 1546 h 2536"/>
                  <a:gd name="T36" fmla="*/ 3109 w 3422"/>
                  <a:gd name="T37" fmla="*/ 1274 h 2536"/>
                  <a:gd name="T38" fmla="*/ 2900 w 3422"/>
                  <a:gd name="T39" fmla="*/ 1077 h 2536"/>
                  <a:gd name="T40" fmla="*/ 2662 w 3422"/>
                  <a:gd name="T41" fmla="*/ 989 h 2536"/>
                  <a:gd name="T42" fmla="*/ 2604 w 3422"/>
                  <a:gd name="T43" fmla="*/ 910 h 2536"/>
                  <a:gd name="T44" fmla="*/ 2505 w 3422"/>
                  <a:gd name="T45" fmla="*/ 596 h 2536"/>
                  <a:gd name="T46" fmla="*/ 2296 w 3422"/>
                  <a:gd name="T47" fmla="*/ 354 h 2536"/>
                  <a:gd name="T48" fmla="*/ 2007 w 3422"/>
                  <a:gd name="T49" fmla="*/ 214 h 2536"/>
                  <a:gd name="T50" fmla="*/ 1676 w 3422"/>
                  <a:gd name="T51" fmla="*/ 199 h 2536"/>
                  <a:gd name="T52" fmla="*/ 1377 w 3422"/>
                  <a:gd name="T53" fmla="*/ 314 h 2536"/>
                  <a:gd name="T54" fmla="*/ 1146 w 3422"/>
                  <a:gd name="T55" fmla="*/ 534 h 2536"/>
                  <a:gd name="T56" fmla="*/ 1040 w 3422"/>
                  <a:gd name="T57" fmla="*/ 690 h 2536"/>
                  <a:gd name="T58" fmla="*/ 924 w 3422"/>
                  <a:gd name="T59" fmla="*/ 684 h 2536"/>
                  <a:gd name="T60" fmla="*/ 705 w 3422"/>
                  <a:gd name="T61" fmla="*/ 703 h 2536"/>
                  <a:gd name="T62" fmla="*/ 538 w 3422"/>
                  <a:gd name="T63" fmla="*/ 849 h 2536"/>
                  <a:gd name="T64" fmla="*/ 492 w 3422"/>
                  <a:gd name="T65" fmla="*/ 1068 h 2536"/>
                  <a:gd name="T66" fmla="*/ 511 w 3422"/>
                  <a:gd name="T67" fmla="*/ 1212 h 2536"/>
                  <a:gd name="T68" fmla="*/ 382 w 3422"/>
                  <a:gd name="T69" fmla="*/ 1326 h 2536"/>
                  <a:gd name="T70" fmla="*/ 231 w 3422"/>
                  <a:gd name="T71" fmla="*/ 1539 h 2536"/>
                  <a:gd name="T72" fmla="*/ 193 w 3422"/>
                  <a:gd name="T73" fmla="*/ 1808 h 2536"/>
                  <a:gd name="T74" fmla="*/ 293 w 3422"/>
                  <a:gd name="T75" fmla="*/ 2086 h 2536"/>
                  <a:gd name="T76" fmla="*/ 503 w 3422"/>
                  <a:gd name="T77" fmla="*/ 2282 h 2536"/>
                  <a:gd name="T78" fmla="*/ 1322 w 3422"/>
                  <a:gd name="T79" fmla="*/ 2346 h 2536"/>
                  <a:gd name="T80" fmla="*/ 1407 w 3422"/>
                  <a:gd name="T81" fmla="*/ 2399 h 2536"/>
                  <a:gd name="T82" fmla="*/ 1396 w 3422"/>
                  <a:gd name="T83" fmla="*/ 2501 h 2536"/>
                  <a:gd name="T84" fmla="*/ 711 w 3422"/>
                  <a:gd name="T85" fmla="*/ 2536 h 2536"/>
                  <a:gd name="T86" fmla="*/ 408 w 3422"/>
                  <a:gd name="T87" fmla="*/ 2448 h 2536"/>
                  <a:gd name="T88" fmla="*/ 163 w 3422"/>
                  <a:gd name="T89" fmla="*/ 2231 h 2536"/>
                  <a:gd name="T90" fmla="*/ 24 w 3422"/>
                  <a:gd name="T91" fmla="*/ 1940 h 2536"/>
                  <a:gd name="T92" fmla="*/ 11 w 3422"/>
                  <a:gd name="T93" fmla="*/ 1618 h 2536"/>
                  <a:gd name="T94" fmla="*/ 132 w 3422"/>
                  <a:gd name="T95" fmla="*/ 1325 h 2536"/>
                  <a:gd name="T96" fmla="*/ 305 w 3422"/>
                  <a:gd name="T97" fmla="*/ 1103 h 2536"/>
                  <a:gd name="T98" fmla="*/ 327 w 3422"/>
                  <a:gd name="T99" fmla="*/ 857 h 2536"/>
                  <a:gd name="T100" fmla="*/ 479 w 3422"/>
                  <a:gd name="T101" fmla="*/ 626 h 2536"/>
                  <a:gd name="T102" fmla="*/ 725 w 3422"/>
                  <a:gd name="T103" fmla="*/ 499 h 2536"/>
                  <a:gd name="T104" fmla="*/ 982 w 3422"/>
                  <a:gd name="T105" fmla="*/ 439 h 2536"/>
                  <a:gd name="T106" fmla="*/ 1212 w 3422"/>
                  <a:gd name="T107" fmla="*/ 197 h 2536"/>
                  <a:gd name="T108" fmla="*/ 1525 w 3422"/>
                  <a:gd name="T109" fmla="*/ 41 h 2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22" h="2536">
                    <a:moveTo>
                      <a:pt x="1805" y="0"/>
                    </a:moveTo>
                    <a:lnTo>
                      <a:pt x="1879" y="3"/>
                    </a:lnTo>
                    <a:lnTo>
                      <a:pt x="1952" y="12"/>
                    </a:lnTo>
                    <a:lnTo>
                      <a:pt x="2025" y="25"/>
                    </a:lnTo>
                    <a:lnTo>
                      <a:pt x="2095" y="44"/>
                    </a:lnTo>
                    <a:lnTo>
                      <a:pt x="2164" y="68"/>
                    </a:lnTo>
                    <a:lnTo>
                      <a:pt x="2231" y="96"/>
                    </a:lnTo>
                    <a:lnTo>
                      <a:pt x="2296" y="130"/>
                    </a:lnTo>
                    <a:lnTo>
                      <a:pt x="2357" y="168"/>
                    </a:lnTo>
                    <a:lnTo>
                      <a:pt x="2418" y="212"/>
                    </a:lnTo>
                    <a:lnTo>
                      <a:pt x="2474" y="260"/>
                    </a:lnTo>
                    <a:lnTo>
                      <a:pt x="2527" y="312"/>
                    </a:lnTo>
                    <a:lnTo>
                      <a:pt x="2575" y="367"/>
                    </a:lnTo>
                    <a:lnTo>
                      <a:pt x="2619" y="425"/>
                    </a:lnTo>
                    <a:lnTo>
                      <a:pt x="2659" y="486"/>
                    </a:lnTo>
                    <a:lnTo>
                      <a:pt x="2693" y="549"/>
                    </a:lnTo>
                    <a:lnTo>
                      <a:pt x="2723" y="616"/>
                    </a:lnTo>
                    <a:lnTo>
                      <a:pt x="2748" y="683"/>
                    </a:lnTo>
                    <a:lnTo>
                      <a:pt x="2768" y="754"/>
                    </a:lnTo>
                    <a:lnTo>
                      <a:pt x="2782" y="825"/>
                    </a:lnTo>
                    <a:lnTo>
                      <a:pt x="2851" y="846"/>
                    </a:lnTo>
                    <a:lnTo>
                      <a:pt x="2916" y="873"/>
                    </a:lnTo>
                    <a:lnTo>
                      <a:pt x="2979" y="905"/>
                    </a:lnTo>
                    <a:lnTo>
                      <a:pt x="3038" y="943"/>
                    </a:lnTo>
                    <a:lnTo>
                      <a:pt x="3094" y="984"/>
                    </a:lnTo>
                    <a:lnTo>
                      <a:pt x="3146" y="1030"/>
                    </a:lnTo>
                    <a:lnTo>
                      <a:pt x="3195" y="1081"/>
                    </a:lnTo>
                    <a:lnTo>
                      <a:pt x="3240" y="1135"/>
                    </a:lnTo>
                    <a:lnTo>
                      <a:pt x="3280" y="1192"/>
                    </a:lnTo>
                    <a:lnTo>
                      <a:pt x="3317" y="1253"/>
                    </a:lnTo>
                    <a:lnTo>
                      <a:pt x="3347" y="1316"/>
                    </a:lnTo>
                    <a:lnTo>
                      <a:pt x="3373" y="1383"/>
                    </a:lnTo>
                    <a:lnTo>
                      <a:pt x="3394" y="1451"/>
                    </a:lnTo>
                    <a:lnTo>
                      <a:pt x="3409" y="1522"/>
                    </a:lnTo>
                    <a:lnTo>
                      <a:pt x="3419" y="1593"/>
                    </a:lnTo>
                    <a:lnTo>
                      <a:pt x="3422" y="1667"/>
                    </a:lnTo>
                    <a:lnTo>
                      <a:pt x="3420" y="1731"/>
                    </a:lnTo>
                    <a:lnTo>
                      <a:pt x="3412" y="1796"/>
                    </a:lnTo>
                    <a:lnTo>
                      <a:pt x="3400" y="1859"/>
                    </a:lnTo>
                    <a:lnTo>
                      <a:pt x="3383" y="1921"/>
                    </a:lnTo>
                    <a:lnTo>
                      <a:pt x="3362" y="1983"/>
                    </a:lnTo>
                    <a:lnTo>
                      <a:pt x="3337" y="2042"/>
                    </a:lnTo>
                    <a:lnTo>
                      <a:pt x="3307" y="2099"/>
                    </a:lnTo>
                    <a:lnTo>
                      <a:pt x="3273" y="2154"/>
                    </a:lnTo>
                    <a:lnTo>
                      <a:pt x="3235" y="2207"/>
                    </a:lnTo>
                    <a:lnTo>
                      <a:pt x="3192" y="2257"/>
                    </a:lnTo>
                    <a:lnTo>
                      <a:pt x="3146" y="2304"/>
                    </a:lnTo>
                    <a:lnTo>
                      <a:pt x="3096" y="2348"/>
                    </a:lnTo>
                    <a:lnTo>
                      <a:pt x="3045" y="2386"/>
                    </a:lnTo>
                    <a:lnTo>
                      <a:pt x="2991" y="2422"/>
                    </a:lnTo>
                    <a:lnTo>
                      <a:pt x="2934" y="2452"/>
                    </a:lnTo>
                    <a:lnTo>
                      <a:pt x="2876" y="2478"/>
                    </a:lnTo>
                    <a:lnTo>
                      <a:pt x="2816" y="2500"/>
                    </a:lnTo>
                    <a:lnTo>
                      <a:pt x="2754" y="2516"/>
                    </a:lnTo>
                    <a:lnTo>
                      <a:pt x="2692" y="2529"/>
                    </a:lnTo>
                    <a:lnTo>
                      <a:pt x="2628" y="2535"/>
                    </a:lnTo>
                    <a:lnTo>
                      <a:pt x="2099" y="2535"/>
                    </a:lnTo>
                    <a:lnTo>
                      <a:pt x="2077" y="2533"/>
                    </a:lnTo>
                    <a:lnTo>
                      <a:pt x="2057" y="2526"/>
                    </a:lnTo>
                    <a:lnTo>
                      <a:pt x="2039" y="2514"/>
                    </a:lnTo>
                    <a:lnTo>
                      <a:pt x="2025" y="2500"/>
                    </a:lnTo>
                    <a:lnTo>
                      <a:pt x="2013" y="2482"/>
                    </a:lnTo>
                    <a:lnTo>
                      <a:pt x="2006" y="2462"/>
                    </a:lnTo>
                    <a:lnTo>
                      <a:pt x="2004" y="2440"/>
                    </a:lnTo>
                    <a:lnTo>
                      <a:pt x="2006" y="2419"/>
                    </a:lnTo>
                    <a:lnTo>
                      <a:pt x="2013" y="2399"/>
                    </a:lnTo>
                    <a:lnTo>
                      <a:pt x="2025" y="2381"/>
                    </a:lnTo>
                    <a:lnTo>
                      <a:pt x="2039" y="2367"/>
                    </a:lnTo>
                    <a:lnTo>
                      <a:pt x="2057" y="2355"/>
                    </a:lnTo>
                    <a:lnTo>
                      <a:pt x="2077" y="2348"/>
                    </a:lnTo>
                    <a:lnTo>
                      <a:pt x="2099" y="2346"/>
                    </a:lnTo>
                    <a:lnTo>
                      <a:pt x="2617" y="2346"/>
                    </a:lnTo>
                    <a:lnTo>
                      <a:pt x="2681" y="2338"/>
                    </a:lnTo>
                    <a:lnTo>
                      <a:pt x="2741" y="2323"/>
                    </a:lnTo>
                    <a:lnTo>
                      <a:pt x="2800" y="2303"/>
                    </a:lnTo>
                    <a:lnTo>
                      <a:pt x="2856" y="2277"/>
                    </a:lnTo>
                    <a:lnTo>
                      <a:pt x="2910" y="2247"/>
                    </a:lnTo>
                    <a:lnTo>
                      <a:pt x="2961" y="2211"/>
                    </a:lnTo>
                    <a:lnTo>
                      <a:pt x="3008" y="2172"/>
                    </a:lnTo>
                    <a:lnTo>
                      <a:pt x="3052" y="2127"/>
                    </a:lnTo>
                    <a:lnTo>
                      <a:pt x="3091" y="2079"/>
                    </a:lnTo>
                    <a:lnTo>
                      <a:pt x="3126" y="2028"/>
                    </a:lnTo>
                    <a:lnTo>
                      <a:pt x="3158" y="1973"/>
                    </a:lnTo>
                    <a:lnTo>
                      <a:pt x="3184" y="1916"/>
                    </a:lnTo>
                    <a:lnTo>
                      <a:pt x="3204" y="1857"/>
                    </a:lnTo>
                    <a:lnTo>
                      <a:pt x="3219" y="1795"/>
                    </a:lnTo>
                    <a:lnTo>
                      <a:pt x="3228" y="1731"/>
                    </a:lnTo>
                    <a:lnTo>
                      <a:pt x="3231" y="1667"/>
                    </a:lnTo>
                    <a:lnTo>
                      <a:pt x="3228" y="1606"/>
                    </a:lnTo>
                    <a:lnTo>
                      <a:pt x="3221" y="1546"/>
                    </a:lnTo>
                    <a:lnTo>
                      <a:pt x="3208" y="1488"/>
                    </a:lnTo>
                    <a:lnTo>
                      <a:pt x="3190" y="1430"/>
                    </a:lnTo>
                    <a:lnTo>
                      <a:pt x="3167" y="1375"/>
                    </a:lnTo>
                    <a:lnTo>
                      <a:pt x="3140" y="1324"/>
                    </a:lnTo>
                    <a:lnTo>
                      <a:pt x="3109" y="1274"/>
                    </a:lnTo>
                    <a:lnTo>
                      <a:pt x="3075" y="1227"/>
                    </a:lnTo>
                    <a:lnTo>
                      <a:pt x="3036" y="1184"/>
                    </a:lnTo>
                    <a:lnTo>
                      <a:pt x="2993" y="1144"/>
                    </a:lnTo>
                    <a:lnTo>
                      <a:pt x="2949" y="1109"/>
                    </a:lnTo>
                    <a:lnTo>
                      <a:pt x="2900" y="1077"/>
                    </a:lnTo>
                    <a:lnTo>
                      <a:pt x="2849" y="1048"/>
                    </a:lnTo>
                    <a:lnTo>
                      <a:pt x="2796" y="1026"/>
                    </a:lnTo>
                    <a:lnTo>
                      <a:pt x="2740" y="1008"/>
                    </a:lnTo>
                    <a:lnTo>
                      <a:pt x="2682" y="996"/>
                    </a:lnTo>
                    <a:lnTo>
                      <a:pt x="2662" y="989"/>
                    </a:lnTo>
                    <a:lnTo>
                      <a:pt x="2644" y="980"/>
                    </a:lnTo>
                    <a:lnTo>
                      <a:pt x="2629" y="966"/>
                    </a:lnTo>
                    <a:lnTo>
                      <a:pt x="2616" y="950"/>
                    </a:lnTo>
                    <a:lnTo>
                      <a:pt x="2608" y="931"/>
                    </a:lnTo>
                    <a:lnTo>
                      <a:pt x="2604" y="910"/>
                    </a:lnTo>
                    <a:lnTo>
                      <a:pt x="2594" y="843"/>
                    </a:lnTo>
                    <a:lnTo>
                      <a:pt x="2579" y="778"/>
                    </a:lnTo>
                    <a:lnTo>
                      <a:pt x="2559" y="714"/>
                    </a:lnTo>
                    <a:lnTo>
                      <a:pt x="2535" y="654"/>
                    </a:lnTo>
                    <a:lnTo>
                      <a:pt x="2505" y="596"/>
                    </a:lnTo>
                    <a:lnTo>
                      <a:pt x="2472" y="541"/>
                    </a:lnTo>
                    <a:lnTo>
                      <a:pt x="2433" y="489"/>
                    </a:lnTo>
                    <a:lnTo>
                      <a:pt x="2392" y="440"/>
                    </a:lnTo>
                    <a:lnTo>
                      <a:pt x="2346" y="396"/>
                    </a:lnTo>
                    <a:lnTo>
                      <a:pt x="2296" y="354"/>
                    </a:lnTo>
                    <a:lnTo>
                      <a:pt x="2244" y="317"/>
                    </a:lnTo>
                    <a:lnTo>
                      <a:pt x="2189" y="285"/>
                    </a:lnTo>
                    <a:lnTo>
                      <a:pt x="2131" y="255"/>
                    </a:lnTo>
                    <a:lnTo>
                      <a:pt x="2069" y="233"/>
                    </a:lnTo>
                    <a:lnTo>
                      <a:pt x="2007" y="214"/>
                    </a:lnTo>
                    <a:lnTo>
                      <a:pt x="1942" y="199"/>
                    </a:lnTo>
                    <a:lnTo>
                      <a:pt x="1875" y="191"/>
                    </a:lnTo>
                    <a:lnTo>
                      <a:pt x="1806" y="189"/>
                    </a:lnTo>
                    <a:lnTo>
                      <a:pt x="1740" y="191"/>
                    </a:lnTo>
                    <a:lnTo>
                      <a:pt x="1676" y="199"/>
                    </a:lnTo>
                    <a:lnTo>
                      <a:pt x="1612" y="213"/>
                    </a:lnTo>
                    <a:lnTo>
                      <a:pt x="1551" y="231"/>
                    </a:lnTo>
                    <a:lnTo>
                      <a:pt x="1490" y="253"/>
                    </a:lnTo>
                    <a:lnTo>
                      <a:pt x="1432" y="281"/>
                    </a:lnTo>
                    <a:lnTo>
                      <a:pt x="1377" y="314"/>
                    </a:lnTo>
                    <a:lnTo>
                      <a:pt x="1324" y="350"/>
                    </a:lnTo>
                    <a:lnTo>
                      <a:pt x="1275" y="390"/>
                    </a:lnTo>
                    <a:lnTo>
                      <a:pt x="1229" y="434"/>
                    </a:lnTo>
                    <a:lnTo>
                      <a:pt x="1186" y="483"/>
                    </a:lnTo>
                    <a:lnTo>
                      <a:pt x="1146" y="534"/>
                    </a:lnTo>
                    <a:lnTo>
                      <a:pt x="1112" y="589"/>
                    </a:lnTo>
                    <a:lnTo>
                      <a:pt x="1081" y="648"/>
                    </a:lnTo>
                    <a:lnTo>
                      <a:pt x="1071" y="664"/>
                    </a:lnTo>
                    <a:lnTo>
                      <a:pt x="1057" y="679"/>
                    </a:lnTo>
                    <a:lnTo>
                      <a:pt x="1040" y="690"/>
                    </a:lnTo>
                    <a:lnTo>
                      <a:pt x="1022" y="698"/>
                    </a:lnTo>
                    <a:lnTo>
                      <a:pt x="1003" y="702"/>
                    </a:lnTo>
                    <a:lnTo>
                      <a:pt x="982" y="701"/>
                    </a:lnTo>
                    <a:lnTo>
                      <a:pt x="962" y="696"/>
                    </a:lnTo>
                    <a:lnTo>
                      <a:pt x="924" y="684"/>
                    </a:lnTo>
                    <a:lnTo>
                      <a:pt x="883" y="677"/>
                    </a:lnTo>
                    <a:lnTo>
                      <a:pt x="842" y="675"/>
                    </a:lnTo>
                    <a:lnTo>
                      <a:pt x="794" y="678"/>
                    </a:lnTo>
                    <a:lnTo>
                      <a:pt x="748" y="687"/>
                    </a:lnTo>
                    <a:lnTo>
                      <a:pt x="705" y="703"/>
                    </a:lnTo>
                    <a:lnTo>
                      <a:pt x="664" y="723"/>
                    </a:lnTo>
                    <a:lnTo>
                      <a:pt x="627" y="748"/>
                    </a:lnTo>
                    <a:lnTo>
                      <a:pt x="593" y="778"/>
                    </a:lnTo>
                    <a:lnTo>
                      <a:pt x="563" y="812"/>
                    </a:lnTo>
                    <a:lnTo>
                      <a:pt x="538" y="849"/>
                    </a:lnTo>
                    <a:lnTo>
                      <a:pt x="518" y="890"/>
                    </a:lnTo>
                    <a:lnTo>
                      <a:pt x="502" y="933"/>
                    </a:lnTo>
                    <a:lnTo>
                      <a:pt x="493" y="979"/>
                    </a:lnTo>
                    <a:lnTo>
                      <a:pt x="490" y="1027"/>
                    </a:lnTo>
                    <a:lnTo>
                      <a:pt x="492" y="1068"/>
                    </a:lnTo>
                    <a:lnTo>
                      <a:pt x="499" y="1109"/>
                    </a:lnTo>
                    <a:lnTo>
                      <a:pt x="510" y="1148"/>
                    </a:lnTo>
                    <a:lnTo>
                      <a:pt x="516" y="1170"/>
                    </a:lnTo>
                    <a:lnTo>
                      <a:pt x="516" y="1192"/>
                    </a:lnTo>
                    <a:lnTo>
                      <a:pt x="511" y="1212"/>
                    </a:lnTo>
                    <a:lnTo>
                      <a:pt x="501" y="1232"/>
                    </a:lnTo>
                    <a:lnTo>
                      <a:pt x="487" y="1249"/>
                    </a:lnTo>
                    <a:lnTo>
                      <a:pt x="469" y="1263"/>
                    </a:lnTo>
                    <a:lnTo>
                      <a:pt x="424" y="1292"/>
                    </a:lnTo>
                    <a:lnTo>
                      <a:pt x="382" y="1326"/>
                    </a:lnTo>
                    <a:lnTo>
                      <a:pt x="344" y="1363"/>
                    </a:lnTo>
                    <a:lnTo>
                      <a:pt x="309" y="1402"/>
                    </a:lnTo>
                    <a:lnTo>
                      <a:pt x="279" y="1446"/>
                    </a:lnTo>
                    <a:lnTo>
                      <a:pt x="253" y="1492"/>
                    </a:lnTo>
                    <a:lnTo>
                      <a:pt x="231" y="1539"/>
                    </a:lnTo>
                    <a:lnTo>
                      <a:pt x="213" y="1589"/>
                    </a:lnTo>
                    <a:lnTo>
                      <a:pt x="201" y="1641"/>
                    </a:lnTo>
                    <a:lnTo>
                      <a:pt x="192" y="1694"/>
                    </a:lnTo>
                    <a:lnTo>
                      <a:pt x="190" y="1748"/>
                    </a:lnTo>
                    <a:lnTo>
                      <a:pt x="193" y="1808"/>
                    </a:lnTo>
                    <a:lnTo>
                      <a:pt x="203" y="1868"/>
                    </a:lnTo>
                    <a:lnTo>
                      <a:pt x="217" y="1927"/>
                    </a:lnTo>
                    <a:lnTo>
                      <a:pt x="238" y="1983"/>
                    </a:lnTo>
                    <a:lnTo>
                      <a:pt x="263" y="2036"/>
                    </a:lnTo>
                    <a:lnTo>
                      <a:pt x="293" y="2086"/>
                    </a:lnTo>
                    <a:lnTo>
                      <a:pt x="328" y="2133"/>
                    </a:lnTo>
                    <a:lnTo>
                      <a:pt x="367" y="2177"/>
                    </a:lnTo>
                    <a:lnTo>
                      <a:pt x="408" y="2216"/>
                    </a:lnTo>
                    <a:lnTo>
                      <a:pt x="454" y="2251"/>
                    </a:lnTo>
                    <a:lnTo>
                      <a:pt x="503" y="2282"/>
                    </a:lnTo>
                    <a:lnTo>
                      <a:pt x="554" y="2307"/>
                    </a:lnTo>
                    <a:lnTo>
                      <a:pt x="608" y="2326"/>
                    </a:lnTo>
                    <a:lnTo>
                      <a:pt x="663" y="2340"/>
                    </a:lnTo>
                    <a:lnTo>
                      <a:pt x="719" y="2346"/>
                    </a:lnTo>
                    <a:lnTo>
                      <a:pt x="1322" y="2346"/>
                    </a:lnTo>
                    <a:lnTo>
                      <a:pt x="1344" y="2349"/>
                    </a:lnTo>
                    <a:lnTo>
                      <a:pt x="1364" y="2356"/>
                    </a:lnTo>
                    <a:lnTo>
                      <a:pt x="1381" y="2367"/>
                    </a:lnTo>
                    <a:lnTo>
                      <a:pt x="1396" y="2381"/>
                    </a:lnTo>
                    <a:lnTo>
                      <a:pt x="1407" y="2399"/>
                    </a:lnTo>
                    <a:lnTo>
                      <a:pt x="1415" y="2420"/>
                    </a:lnTo>
                    <a:lnTo>
                      <a:pt x="1417" y="2441"/>
                    </a:lnTo>
                    <a:lnTo>
                      <a:pt x="1415" y="2463"/>
                    </a:lnTo>
                    <a:lnTo>
                      <a:pt x="1407" y="2483"/>
                    </a:lnTo>
                    <a:lnTo>
                      <a:pt x="1396" y="2501"/>
                    </a:lnTo>
                    <a:lnTo>
                      <a:pt x="1381" y="2515"/>
                    </a:lnTo>
                    <a:lnTo>
                      <a:pt x="1364" y="2527"/>
                    </a:lnTo>
                    <a:lnTo>
                      <a:pt x="1344" y="2534"/>
                    </a:lnTo>
                    <a:lnTo>
                      <a:pt x="1322" y="2536"/>
                    </a:lnTo>
                    <a:lnTo>
                      <a:pt x="711" y="2536"/>
                    </a:lnTo>
                    <a:lnTo>
                      <a:pt x="648" y="2530"/>
                    </a:lnTo>
                    <a:lnTo>
                      <a:pt x="586" y="2517"/>
                    </a:lnTo>
                    <a:lnTo>
                      <a:pt x="525" y="2500"/>
                    </a:lnTo>
                    <a:lnTo>
                      <a:pt x="466" y="2476"/>
                    </a:lnTo>
                    <a:lnTo>
                      <a:pt x="408" y="2448"/>
                    </a:lnTo>
                    <a:lnTo>
                      <a:pt x="353" y="2413"/>
                    </a:lnTo>
                    <a:lnTo>
                      <a:pt x="301" y="2374"/>
                    </a:lnTo>
                    <a:lnTo>
                      <a:pt x="252" y="2330"/>
                    </a:lnTo>
                    <a:lnTo>
                      <a:pt x="205" y="2282"/>
                    </a:lnTo>
                    <a:lnTo>
                      <a:pt x="163" y="2231"/>
                    </a:lnTo>
                    <a:lnTo>
                      <a:pt x="126" y="2177"/>
                    </a:lnTo>
                    <a:lnTo>
                      <a:pt x="93" y="2120"/>
                    </a:lnTo>
                    <a:lnTo>
                      <a:pt x="64" y="2062"/>
                    </a:lnTo>
                    <a:lnTo>
                      <a:pt x="42" y="2001"/>
                    </a:lnTo>
                    <a:lnTo>
                      <a:pt x="24" y="1940"/>
                    </a:lnTo>
                    <a:lnTo>
                      <a:pt x="10" y="1877"/>
                    </a:lnTo>
                    <a:lnTo>
                      <a:pt x="3" y="1813"/>
                    </a:lnTo>
                    <a:lnTo>
                      <a:pt x="0" y="1748"/>
                    </a:lnTo>
                    <a:lnTo>
                      <a:pt x="3" y="1683"/>
                    </a:lnTo>
                    <a:lnTo>
                      <a:pt x="11" y="1618"/>
                    </a:lnTo>
                    <a:lnTo>
                      <a:pt x="25" y="1556"/>
                    </a:lnTo>
                    <a:lnTo>
                      <a:pt x="45" y="1495"/>
                    </a:lnTo>
                    <a:lnTo>
                      <a:pt x="69" y="1436"/>
                    </a:lnTo>
                    <a:lnTo>
                      <a:pt x="98" y="1379"/>
                    </a:lnTo>
                    <a:lnTo>
                      <a:pt x="132" y="1325"/>
                    </a:lnTo>
                    <a:lnTo>
                      <a:pt x="170" y="1274"/>
                    </a:lnTo>
                    <a:lnTo>
                      <a:pt x="213" y="1225"/>
                    </a:lnTo>
                    <a:lnTo>
                      <a:pt x="260" y="1181"/>
                    </a:lnTo>
                    <a:lnTo>
                      <a:pt x="311" y="1141"/>
                    </a:lnTo>
                    <a:lnTo>
                      <a:pt x="305" y="1103"/>
                    </a:lnTo>
                    <a:lnTo>
                      <a:pt x="301" y="1066"/>
                    </a:lnTo>
                    <a:lnTo>
                      <a:pt x="299" y="1028"/>
                    </a:lnTo>
                    <a:lnTo>
                      <a:pt x="302" y="970"/>
                    </a:lnTo>
                    <a:lnTo>
                      <a:pt x="312" y="913"/>
                    </a:lnTo>
                    <a:lnTo>
                      <a:pt x="327" y="857"/>
                    </a:lnTo>
                    <a:lnTo>
                      <a:pt x="348" y="805"/>
                    </a:lnTo>
                    <a:lnTo>
                      <a:pt x="374" y="755"/>
                    </a:lnTo>
                    <a:lnTo>
                      <a:pt x="404" y="708"/>
                    </a:lnTo>
                    <a:lnTo>
                      <a:pt x="440" y="665"/>
                    </a:lnTo>
                    <a:lnTo>
                      <a:pt x="479" y="626"/>
                    </a:lnTo>
                    <a:lnTo>
                      <a:pt x="522" y="591"/>
                    </a:lnTo>
                    <a:lnTo>
                      <a:pt x="569" y="561"/>
                    </a:lnTo>
                    <a:lnTo>
                      <a:pt x="618" y="535"/>
                    </a:lnTo>
                    <a:lnTo>
                      <a:pt x="671" y="514"/>
                    </a:lnTo>
                    <a:lnTo>
                      <a:pt x="725" y="499"/>
                    </a:lnTo>
                    <a:lnTo>
                      <a:pt x="784" y="490"/>
                    </a:lnTo>
                    <a:lnTo>
                      <a:pt x="842" y="486"/>
                    </a:lnTo>
                    <a:lnTo>
                      <a:pt x="895" y="489"/>
                    </a:lnTo>
                    <a:lnTo>
                      <a:pt x="946" y="496"/>
                    </a:lnTo>
                    <a:lnTo>
                      <a:pt x="982" y="439"/>
                    </a:lnTo>
                    <a:lnTo>
                      <a:pt x="1021" y="384"/>
                    </a:lnTo>
                    <a:lnTo>
                      <a:pt x="1063" y="333"/>
                    </a:lnTo>
                    <a:lnTo>
                      <a:pt x="1110" y="285"/>
                    </a:lnTo>
                    <a:lnTo>
                      <a:pt x="1160" y="239"/>
                    </a:lnTo>
                    <a:lnTo>
                      <a:pt x="1212" y="197"/>
                    </a:lnTo>
                    <a:lnTo>
                      <a:pt x="1268" y="158"/>
                    </a:lnTo>
                    <a:lnTo>
                      <a:pt x="1329" y="122"/>
                    </a:lnTo>
                    <a:lnTo>
                      <a:pt x="1393" y="90"/>
                    </a:lnTo>
                    <a:lnTo>
                      <a:pt x="1457" y="62"/>
                    </a:lnTo>
                    <a:lnTo>
                      <a:pt x="1525" y="41"/>
                    </a:lnTo>
                    <a:lnTo>
                      <a:pt x="1593" y="23"/>
                    </a:lnTo>
                    <a:lnTo>
                      <a:pt x="1663" y="10"/>
                    </a:lnTo>
                    <a:lnTo>
                      <a:pt x="1734" y="3"/>
                    </a:lnTo>
                    <a:lnTo>
                      <a:pt x="1805"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9" name="Freeform 59">
                <a:extLst>
                  <a:ext uri="{FF2B5EF4-FFF2-40B4-BE49-F238E27FC236}">
                    <a16:creationId xmlns:a16="http://schemas.microsoft.com/office/drawing/2014/main" id="{01D2EE64-5E1A-ED14-4EB7-11E310FD883A}"/>
                  </a:ext>
                </a:extLst>
              </p:cNvPr>
              <p:cNvSpPr/>
              <p:nvPr/>
            </p:nvSpPr>
            <p:spPr bwMode="auto">
              <a:xfrm>
                <a:off x="2730500" y="2130425"/>
                <a:ext cx="190500" cy="314325"/>
              </a:xfrm>
              <a:custGeom>
                <a:avLst/>
                <a:gdLst>
                  <a:gd name="T0" fmla="*/ 597 w 1194"/>
                  <a:gd name="T1" fmla="*/ 0 h 1985"/>
                  <a:gd name="T2" fmla="*/ 616 w 1194"/>
                  <a:gd name="T3" fmla="*/ 1 h 1985"/>
                  <a:gd name="T4" fmla="*/ 633 w 1194"/>
                  <a:gd name="T5" fmla="*/ 7 h 1985"/>
                  <a:gd name="T6" fmla="*/ 650 w 1194"/>
                  <a:gd name="T7" fmla="*/ 16 h 1985"/>
                  <a:gd name="T8" fmla="*/ 664 w 1194"/>
                  <a:gd name="T9" fmla="*/ 28 h 1985"/>
                  <a:gd name="T10" fmla="*/ 1167 w 1194"/>
                  <a:gd name="T11" fmla="*/ 530 h 1985"/>
                  <a:gd name="T12" fmla="*/ 1181 w 1194"/>
                  <a:gd name="T13" fmla="*/ 547 h 1985"/>
                  <a:gd name="T14" fmla="*/ 1190 w 1194"/>
                  <a:gd name="T15" fmla="*/ 567 h 1985"/>
                  <a:gd name="T16" fmla="*/ 1194 w 1194"/>
                  <a:gd name="T17" fmla="*/ 587 h 1985"/>
                  <a:gd name="T18" fmla="*/ 1194 w 1194"/>
                  <a:gd name="T19" fmla="*/ 607 h 1985"/>
                  <a:gd name="T20" fmla="*/ 1190 w 1194"/>
                  <a:gd name="T21" fmla="*/ 628 h 1985"/>
                  <a:gd name="T22" fmla="*/ 1181 w 1194"/>
                  <a:gd name="T23" fmla="*/ 647 h 1985"/>
                  <a:gd name="T24" fmla="*/ 1167 w 1194"/>
                  <a:gd name="T25" fmla="*/ 664 h 1985"/>
                  <a:gd name="T26" fmla="*/ 1150 w 1194"/>
                  <a:gd name="T27" fmla="*/ 678 h 1985"/>
                  <a:gd name="T28" fmla="*/ 1131 w 1194"/>
                  <a:gd name="T29" fmla="*/ 687 h 1985"/>
                  <a:gd name="T30" fmla="*/ 1110 w 1194"/>
                  <a:gd name="T31" fmla="*/ 691 h 1985"/>
                  <a:gd name="T32" fmla="*/ 1090 w 1194"/>
                  <a:gd name="T33" fmla="*/ 691 h 1985"/>
                  <a:gd name="T34" fmla="*/ 1070 w 1194"/>
                  <a:gd name="T35" fmla="*/ 687 h 1985"/>
                  <a:gd name="T36" fmla="*/ 1050 w 1194"/>
                  <a:gd name="T37" fmla="*/ 678 h 1985"/>
                  <a:gd name="T38" fmla="*/ 1033 w 1194"/>
                  <a:gd name="T39" fmla="*/ 664 h 1985"/>
                  <a:gd name="T40" fmla="*/ 692 w 1194"/>
                  <a:gd name="T41" fmla="*/ 324 h 1985"/>
                  <a:gd name="T42" fmla="*/ 692 w 1194"/>
                  <a:gd name="T43" fmla="*/ 1889 h 1985"/>
                  <a:gd name="T44" fmla="*/ 689 w 1194"/>
                  <a:gd name="T45" fmla="*/ 1912 h 1985"/>
                  <a:gd name="T46" fmla="*/ 682 w 1194"/>
                  <a:gd name="T47" fmla="*/ 1932 h 1985"/>
                  <a:gd name="T48" fmla="*/ 672 w 1194"/>
                  <a:gd name="T49" fmla="*/ 1949 h 1985"/>
                  <a:gd name="T50" fmla="*/ 657 w 1194"/>
                  <a:gd name="T51" fmla="*/ 1964 h 1985"/>
                  <a:gd name="T52" fmla="*/ 639 w 1194"/>
                  <a:gd name="T53" fmla="*/ 1975 h 1985"/>
                  <a:gd name="T54" fmla="*/ 619 w 1194"/>
                  <a:gd name="T55" fmla="*/ 1982 h 1985"/>
                  <a:gd name="T56" fmla="*/ 597 w 1194"/>
                  <a:gd name="T57" fmla="*/ 1985 h 1985"/>
                  <a:gd name="T58" fmla="*/ 575 w 1194"/>
                  <a:gd name="T59" fmla="*/ 1982 h 1985"/>
                  <a:gd name="T60" fmla="*/ 555 w 1194"/>
                  <a:gd name="T61" fmla="*/ 1975 h 1985"/>
                  <a:gd name="T62" fmla="*/ 538 w 1194"/>
                  <a:gd name="T63" fmla="*/ 1964 h 1985"/>
                  <a:gd name="T64" fmla="*/ 523 w 1194"/>
                  <a:gd name="T65" fmla="*/ 1949 h 1985"/>
                  <a:gd name="T66" fmla="*/ 512 w 1194"/>
                  <a:gd name="T67" fmla="*/ 1932 h 1985"/>
                  <a:gd name="T68" fmla="*/ 504 w 1194"/>
                  <a:gd name="T69" fmla="*/ 1912 h 1985"/>
                  <a:gd name="T70" fmla="*/ 502 w 1194"/>
                  <a:gd name="T71" fmla="*/ 1889 h 1985"/>
                  <a:gd name="T72" fmla="*/ 502 w 1194"/>
                  <a:gd name="T73" fmla="*/ 324 h 1985"/>
                  <a:gd name="T74" fmla="*/ 161 w 1194"/>
                  <a:gd name="T75" fmla="*/ 664 h 1985"/>
                  <a:gd name="T76" fmla="*/ 146 w 1194"/>
                  <a:gd name="T77" fmla="*/ 677 h 1985"/>
                  <a:gd name="T78" fmla="*/ 129 w 1194"/>
                  <a:gd name="T79" fmla="*/ 685 h 1985"/>
                  <a:gd name="T80" fmla="*/ 112 w 1194"/>
                  <a:gd name="T81" fmla="*/ 690 h 1985"/>
                  <a:gd name="T82" fmla="*/ 94 w 1194"/>
                  <a:gd name="T83" fmla="*/ 692 h 1985"/>
                  <a:gd name="T84" fmla="*/ 76 w 1194"/>
                  <a:gd name="T85" fmla="*/ 690 h 1985"/>
                  <a:gd name="T86" fmla="*/ 58 w 1194"/>
                  <a:gd name="T87" fmla="*/ 685 h 1985"/>
                  <a:gd name="T88" fmla="*/ 42 w 1194"/>
                  <a:gd name="T89" fmla="*/ 677 h 1985"/>
                  <a:gd name="T90" fmla="*/ 27 w 1194"/>
                  <a:gd name="T91" fmla="*/ 664 h 1985"/>
                  <a:gd name="T92" fmla="*/ 14 w 1194"/>
                  <a:gd name="T93" fmla="*/ 647 h 1985"/>
                  <a:gd name="T94" fmla="*/ 4 w 1194"/>
                  <a:gd name="T95" fmla="*/ 628 h 1985"/>
                  <a:gd name="T96" fmla="*/ 0 w 1194"/>
                  <a:gd name="T97" fmla="*/ 607 h 1985"/>
                  <a:gd name="T98" fmla="*/ 0 w 1194"/>
                  <a:gd name="T99" fmla="*/ 587 h 1985"/>
                  <a:gd name="T100" fmla="*/ 4 w 1194"/>
                  <a:gd name="T101" fmla="*/ 567 h 1985"/>
                  <a:gd name="T102" fmla="*/ 14 w 1194"/>
                  <a:gd name="T103" fmla="*/ 547 h 1985"/>
                  <a:gd name="T104" fmla="*/ 27 w 1194"/>
                  <a:gd name="T105" fmla="*/ 530 h 1985"/>
                  <a:gd name="T106" fmla="*/ 530 w 1194"/>
                  <a:gd name="T107" fmla="*/ 28 h 1985"/>
                  <a:gd name="T108" fmla="*/ 545 w 1194"/>
                  <a:gd name="T109" fmla="*/ 16 h 1985"/>
                  <a:gd name="T110" fmla="*/ 562 w 1194"/>
                  <a:gd name="T111" fmla="*/ 6 h 1985"/>
                  <a:gd name="T112" fmla="*/ 579 w 1194"/>
                  <a:gd name="T113" fmla="*/ 1 h 1985"/>
                  <a:gd name="T114" fmla="*/ 597 w 1194"/>
                  <a:gd name="T115" fmla="*/ 0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985">
                    <a:moveTo>
                      <a:pt x="597" y="0"/>
                    </a:moveTo>
                    <a:lnTo>
                      <a:pt x="616" y="1"/>
                    </a:lnTo>
                    <a:lnTo>
                      <a:pt x="633" y="7"/>
                    </a:lnTo>
                    <a:lnTo>
                      <a:pt x="650" y="16"/>
                    </a:lnTo>
                    <a:lnTo>
                      <a:pt x="664" y="28"/>
                    </a:lnTo>
                    <a:lnTo>
                      <a:pt x="1167" y="530"/>
                    </a:lnTo>
                    <a:lnTo>
                      <a:pt x="1181" y="547"/>
                    </a:lnTo>
                    <a:lnTo>
                      <a:pt x="1190" y="567"/>
                    </a:lnTo>
                    <a:lnTo>
                      <a:pt x="1194" y="587"/>
                    </a:lnTo>
                    <a:lnTo>
                      <a:pt x="1194" y="607"/>
                    </a:lnTo>
                    <a:lnTo>
                      <a:pt x="1190" y="628"/>
                    </a:lnTo>
                    <a:lnTo>
                      <a:pt x="1181" y="647"/>
                    </a:lnTo>
                    <a:lnTo>
                      <a:pt x="1167" y="664"/>
                    </a:lnTo>
                    <a:lnTo>
                      <a:pt x="1150" y="678"/>
                    </a:lnTo>
                    <a:lnTo>
                      <a:pt x="1131" y="687"/>
                    </a:lnTo>
                    <a:lnTo>
                      <a:pt x="1110" y="691"/>
                    </a:lnTo>
                    <a:lnTo>
                      <a:pt x="1090" y="691"/>
                    </a:lnTo>
                    <a:lnTo>
                      <a:pt x="1070" y="687"/>
                    </a:lnTo>
                    <a:lnTo>
                      <a:pt x="1050" y="678"/>
                    </a:lnTo>
                    <a:lnTo>
                      <a:pt x="1033" y="664"/>
                    </a:lnTo>
                    <a:lnTo>
                      <a:pt x="692" y="324"/>
                    </a:lnTo>
                    <a:lnTo>
                      <a:pt x="692" y="1889"/>
                    </a:lnTo>
                    <a:lnTo>
                      <a:pt x="689" y="1912"/>
                    </a:lnTo>
                    <a:lnTo>
                      <a:pt x="682" y="1932"/>
                    </a:lnTo>
                    <a:lnTo>
                      <a:pt x="672" y="1949"/>
                    </a:lnTo>
                    <a:lnTo>
                      <a:pt x="657" y="1964"/>
                    </a:lnTo>
                    <a:lnTo>
                      <a:pt x="639" y="1975"/>
                    </a:lnTo>
                    <a:lnTo>
                      <a:pt x="619" y="1982"/>
                    </a:lnTo>
                    <a:lnTo>
                      <a:pt x="597" y="1985"/>
                    </a:lnTo>
                    <a:lnTo>
                      <a:pt x="575" y="1982"/>
                    </a:lnTo>
                    <a:lnTo>
                      <a:pt x="555" y="1975"/>
                    </a:lnTo>
                    <a:lnTo>
                      <a:pt x="538" y="1964"/>
                    </a:lnTo>
                    <a:lnTo>
                      <a:pt x="523" y="1949"/>
                    </a:lnTo>
                    <a:lnTo>
                      <a:pt x="512" y="1932"/>
                    </a:lnTo>
                    <a:lnTo>
                      <a:pt x="504" y="1912"/>
                    </a:lnTo>
                    <a:lnTo>
                      <a:pt x="502" y="1889"/>
                    </a:lnTo>
                    <a:lnTo>
                      <a:pt x="502" y="324"/>
                    </a:lnTo>
                    <a:lnTo>
                      <a:pt x="161" y="664"/>
                    </a:lnTo>
                    <a:lnTo>
                      <a:pt x="146" y="677"/>
                    </a:lnTo>
                    <a:lnTo>
                      <a:pt x="129" y="685"/>
                    </a:lnTo>
                    <a:lnTo>
                      <a:pt x="112" y="690"/>
                    </a:lnTo>
                    <a:lnTo>
                      <a:pt x="94" y="692"/>
                    </a:lnTo>
                    <a:lnTo>
                      <a:pt x="76" y="690"/>
                    </a:lnTo>
                    <a:lnTo>
                      <a:pt x="58" y="685"/>
                    </a:lnTo>
                    <a:lnTo>
                      <a:pt x="42" y="677"/>
                    </a:lnTo>
                    <a:lnTo>
                      <a:pt x="27" y="664"/>
                    </a:lnTo>
                    <a:lnTo>
                      <a:pt x="14" y="647"/>
                    </a:lnTo>
                    <a:lnTo>
                      <a:pt x="4" y="628"/>
                    </a:lnTo>
                    <a:lnTo>
                      <a:pt x="0" y="607"/>
                    </a:lnTo>
                    <a:lnTo>
                      <a:pt x="0" y="587"/>
                    </a:lnTo>
                    <a:lnTo>
                      <a:pt x="4" y="567"/>
                    </a:lnTo>
                    <a:lnTo>
                      <a:pt x="14" y="547"/>
                    </a:lnTo>
                    <a:lnTo>
                      <a:pt x="27" y="530"/>
                    </a:lnTo>
                    <a:lnTo>
                      <a:pt x="530" y="28"/>
                    </a:lnTo>
                    <a:lnTo>
                      <a:pt x="545" y="16"/>
                    </a:lnTo>
                    <a:lnTo>
                      <a:pt x="562" y="6"/>
                    </a:lnTo>
                    <a:lnTo>
                      <a:pt x="579" y="1"/>
                    </a:lnTo>
                    <a:lnTo>
                      <a:pt x="597"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grpSp>
        <p:nvGrpSpPr>
          <p:cNvPr id="20" name="Group 7">
            <a:extLst>
              <a:ext uri="{FF2B5EF4-FFF2-40B4-BE49-F238E27FC236}">
                <a16:creationId xmlns:a16="http://schemas.microsoft.com/office/drawing/2014/main" id="{912A9DAD-317E-FCF0-240B-F9CE82967621}"/>
              </a:ext>
            </a:extLst>
          </p:cNvPr>
          <p:cNvGrpSpPr/>
          <p:nvPr/>
        </p:nvGrpSpPr>
        <p:grpSpPr>
          <a:xfrm>
            <a:off x="750202" y="993066"/>
            <a:ext cx="572092" cy="573477"/>
            <a:chOff x="6933818" y="2925216"/>
            <a:chExt cx="572092" cy="573477"/>
          </a:xfrm>
        </p:grpSpPr>
        <p:sp>
          <p:nvSpPr>
            <p:cNvPr id="21" name="Oval 61">
              <a:extLst>
                <a:ext uri="{FF2B5EF4-FFF2-40B4-BE49-F238E27FC236}">
                  <a16:creationId xmlns:a16="http://schemas.microsoft.com/office/drawing/2014/main" id="{9CEBC434-FCDA-7C12-C740-7201CECF19EC}"/>
                </a:ext>
              </a:extLst>
            </p:cNvPr>
            <p:cNvSpPr>
              <a:spLocks noChangeArrowheads="1"/>
            </p:cNvSpPr>
            <p:nvPr/>
          </p:nvSpPr>
          <p:spPr bwMode="auto">
            <a:xfrm>
              <a:off x="6933818" y="2925216"/>
              <a:ext cx="572092" cy="573477"/>
            </a:xfrm>
            <a:prstGeom prst="ellipse">
              <a:avLst/>
            </a:prstGeom>
            <a:solidFill>
              <a:schemeClr val="accent5"/>
            </a:solidFill>
            <a:ln>
              <a:noFill/>
            </a:ln>
          </p:spPr>
          <p:txBody>
            <a:bodyPr vert="horz" wrap="square" lIns="91440" tIns="45720" rIns="91440" bIns="45720" numCol="1" anchor="t" anchorCtr="0" compatLnSpc="1"/>
            <a:lstStyle/>
            <a:p>
              <a:endParaRPr lang="en-US" sz="2000">
                <a:cs typeface="+mn-ea"/>
                <a:sym typeface="+mn-lt"/>
              </a:endParaRPr>
            </a:p>
          </p:txBody>
        </p:sp>
        <p:grpSp>
          <p:nvGrpSpPr>
            <p:cNvPr id="22" name="Group 100">
              <a:extLst>
                <a:ext uri="{FF2B5EF4-FFF2-40B4-BE49-F238E27FC236}">
                  <a16:creationId xmlns:a16="http://schemas.microsoft.com/office/drawing/2014/main" id="{FB3B760F-CA65-1C91-A60D-126C71BB1D9E}"/>
                </a:ext>
              </a:extLst>
            </p:cNvPr>
            <p:cNvGrpSpPr/>
            <p:nvPr/>
          </p:nvGrpSpPr>
          <p:grpSpPr>
            <a:xfrm>
              <a:off x="7081490" y="3039116"/>
              <a:ext cx="276748" cy="345677"/>
              <a:chOff x="2611438" y="2698750"/>
              <a:chExt cx="427038" cy="533400"/>
            </a:xfrm>
            <a:solidFill>
              <a:schemeClr val="bg1"/>
            </a:solidFill>
          </p:grpSpPr>
          <p:sp>
            <p:nvSpPr>
              <p:cNvPr id="23" name="Freeform 126">
                <a:extLst>
                  <a:ext uri="{FF2B5EF4-FFF2-40B4-BE49-F238E27FC236}">
                    <a16:creationId xmlns:a16="http://schemas.microsoft.com/office/drawing/2014/main" id="{E25819CA-2C62-D11C-38E0-0C50292F3B11}"/>
                  </a:ext>
                </a:extLst>
              </p:cNvPr>
              <p:cNvSpPr>
                <a:spLocks noEditPoints="1"/>
              </p:cNvSpPr>
              <p:nvPr/>
            </p:nvSpPr>
            <p:spPr bwMode="auto">
              <a:xfrm>
                <a:off x="2611438" y="2698750"/>
                <a:ext cx="427038" cy="533400"/>
              </a:xfrm>
              <a:custGeom>
                <a:avLst/>
                <a:gdLst>
                  <a:gd name="T0" fmla="*/ 1093 w 2693"/>
                  <a:gd name="T1" fmla="*/ 218 h 3358"/>
                  <a:gd name="T2" fmla="*/ 787 w 2693"/>
                  <a:gd name="T3" fmla="*/ 335 h 3358"/>
                  <a:gd name="T4" fmla="*/ 530 w 2693"/>
                  <a:gd name="T5" fmla="*/ 529 h 3358"/>
                  <a:gd name="T6" fmla="*/ 335 w 2693"/>
                  <a:gd name="T7" fmla="*/ 786 h 3358"/>
                  <a:gd name="T8" fmla="*/ 218 w 2693"/>
                  <a:gd name="T9" fmla="*/ 1093 h 3358"/>
                  <a:gd name="T10" fmla="*/ 193 w 2693"/>
                  <a:gd name="T11" fmla="*/ 1420 h 3358"/>
                  <a:gd name="T12" fmla="*/ 212 w 2693"/>
                  <a:gd name="T13" fmla="*/ 1569 h 3358"/>
                  <a:gd name="T14" fmla="*/ 218 w 2693"/>
                  <a:gd name="T15" fmla="*/ 1600 h 3358"/>
                  <a:gd name="T16" fmla="*/ 297 w 2693"/>
                  <a:gd name="T17" fmla="*/ 1831 h 3358"/>
                  <a:gd name="T18" fmla="*/ 323 w 2693"/>
                  <a:gd name="T19" fmla="*/ 1891 h 3358"/>
                  <a:gd name="T20" fmla="*/ 459 w 2693"/>
                  <a:gd name="T21" fmla="*/ 2149 h 3358"/>
                  <a:gd name="T22" fmla="*/ 666 w 2693"/>
                  <a:gd name="T23" fmla="*/ 2449 h 3358"/>
                  <a:gd name="T24" fmla="*/ 956 w 2693"/>
                  <a:gd name="T25" fmla="*/ 2783 h 3358"/>
                  <a:gd name="T26" fmla="*/ 1345 w 2693"/>
                  <a:gd name="T27" fmla="*/ 3140 h 3358"/>
                  <a:gd name="T28" fmla="*/ 1735 w 2693"/>
                  <a:gd name="T29" fmla="*/ 2783 h 3358"/>
                  <a:gd name="T30" fmla="*/ 2025 w 2693"/>
                  <a:gd name="T31" fmla="*/ 2449 h 3358"/>
                  <a:gd name="T32" fmla="*/ 2232 w 2693"/>
                  <a:gd name="T33" fmla="*/ 2149 h 3358"/>
                  <a:gd name="T34" fmla="*/ 2368 w 2693"/>
                  <a:gd name="T35" fmla="*/ 1891 h 3358"/>
                  <a:gd name="T36" fmla="*/ 2395 w 2693"/>
                  <a:gd name="T37" fmla="*/ 1831 h 3358"/>
                  <a:gd name="T38" fmla="*/ 2473 w 2693"/>
                  <a:gd name="T39" fmla="*/ 1600 h 3358"/>
                  <a:gd name="T40" fmla="*/ 2479 w 2693"/>
                  <a:gd name="T41" fmla="*/ 1568 h 3358"/>
                  <a:gd name="T42" fmla="*/ 2501 w 2693"/>
                  <a:gd name="T43" fmla="*/ 1346 h 3358"/>
                  <a:gd name="T44" fmla="*/ 2452 w 2693"/>
                  <a:gd name="T45" fmla="*/ 1012 h 3358"/>
                  <a:gd name="T46" fmla="*/ 2315 w 2693"/>
                  <a:gd name="T47" fmla="*/ 717 h 3358"/>
                  <a:gd name="T48" fmla="*/ 2103 w 2693"/>
                  <a:gd name="T49" fmla="*/ 474 h 3358"/>
                  <a:gd name="T50" fmla="*/ 1832 w 2693"/>
                  <a:gd name="T51" fmla="*/ 297 h 3358"/>
                  <a:gd name="T52" fmla="*/ 1516 w 2693"/>
                  <a:gd name="T53" fmla="*/ 202 h 3358"/>
                  <a:gd name="T54" fmla="*/ 1437 w 2693"/>
                  <a:gd name="T55" fmla="*/ 3 h 3358"/>
                  <a:gd name="T56" fmla="*/ 1787 w 2693"/>
                  <a:gd name="T57" fmla="*/ 75 h 3358"/>
                  <a:gd name="T58" fmla="*/ 2098 w 2693"/>
                  <a:gd name="T59" fmla="*/ 231 h 3358"/>
                  <a:gd name="T60" fmla="*/ 2356 w 2693"/>
                  <a:gd name="T61" fmla="*/ 458 h 3358"/>
                  <a:gd name="T62" fmla="*/ 2549 w 2693"/>
                  <a:gd name="T63" fmla="*/ 744 h 3358"/>
                  <a:gd name="T64" fmla="*/ 2664 w 2693"/>
                  <a:gd name="T65" fmla="*/ 1075 h 3358"/>
                  <a:gd name="T66" fmla="*/ 2690 w 2693"/>
                  <a:gd name="T67" fmla="*/ 1431 h 3358"/>
                  <a:gd name="T68" fmla="*/ 2666 w 2693"/>
                  <a:gd name="T69" fmla="*/ 1614 h 3358"/>
                  <a:gd name="T70" fmla="*/ 2621 w 2693"/>
                  <a:gd name="T71" fmla="*/ 1779 h 3358"/>
                  <a:gd name="T72" fmla="*/ 2514 w 2693"/>
                  <a:gd name="T73" fmla="*/ 2030 h 3358"/>
                  <a:gd name="T74" fmla="*/ 2359 w 2693"/>
                  <a:gd name="T75" fmla="*/ 2307 h 3358"/>
                  <a:gd name="T76" fmla="*/ 2131 w 2693"/>
                  <a:gd name="T77" fmla="*/ 2623 h 3358"/>
                  <a:gd name="T78" fmla="*/ 1818 w 2693"/>
                  <a:gd name="T79" fmla="*/ 2970 h 3358"/>
                  <a:gd name="T80" fmla="*/ 1407 w 2693"/>
                  <a:gd name="T81" fmla="*/ 3337 h 3358"/>
                  <a:gd name="T82" fmla="*/ 1325 w 2693"/>
                  <a:gd name="T83" fmla="*/ 3356 h 3358"/>
                  <a:gd name="T84" fmla="*/ 1068 w 2693"/>
                  <a:gd name="T85" fmla="*/ 3152 h 3358"/>
                  <a:gd name="T86" fmla="*/ 706 w 2693"/>
                  <a:gd name="T87" fmla="*/ 2793 h 3358"/>
                  <a:gd name="T88" fmla="*/ 438 w 2693"/>
                  <a:gd name="T89" fmla="*/ 2460 h 3358"/>
                  <a:gd name="T90" fmla="*/ 248 w 2693"/>
                  <a:gd name="T91" fmla="*/ 2163 h 3358"/>
                  <a:gd name="T92" fmla="*/ 123 w 2693"/>
                  <a:gd name="T93" fmla="*/ 1910 h 3358"/>
                  <a:gd name="T94" fmla="*/ 34 w 2693"/>
                  <a:gd name="T95" fmla="*/ 1644 h 3358"/>
                  <a:gd name="T96" fmla="*/ 24 w 2693"/>
                  <a:gd name="T97" fmla="*/ 1599 h 3358"/>
                  <a:gd name="T98" fmla="*/ 3 w 2693"/>
                  <a:gd name="T99" fmla="*/ 1254 h 3358"/>
                  <a:gd name="T100" fmla="*/ 74 w 2693"/>
                  <a:gd name="T101" fmla="*/ 905 h 3358"/>
                  <a:gd name="T102" fmla="*/ 231 w 2693"/>
                  <a:gd name="T103" fmla="*/ 594 h 3358"/>
                  <a:gd name="T104" fmla="*/ 457 w 2693"/>
                  <a:gd name="T105" fmla="*/ 336 h 3358"/>
                  <a:gd name="T106" fmla="*/ 743 w 2693"/>
                  <a:gd name="T107" fmla="*/ 143 h 3358"/>
                  <a:gd name="T108" fmla="*/ 1075 w 2693"/>
                  <a:gd name="T109" fmla="*/ 2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93" h="3358">
                    <a:moveTo>
                      <a:pt x="1345" y="190"/>
                    </a:moveTo>
                    <a:lnTo>
                      <a:pt x="1260" y="193"/>
                    </a:lnTo>
                    <a:lnTo>
                      <a:pt x="1175" y="202"/>
                    </a:lnTo>
                    <a:lnTo>
                      <a:pt x="1093" y="218"/>
                    </a:lnTo>
                    <a:lnTo>
                      <a:pt x="1013" y="239"/>
                    </a:lnTo>
                    <a:lnTo>
                      <a:pt x="935" y="266"/>
                    </a:lnTo>
                    <a:lnTo>
                      <a:pt x="859" y="297"/>
                    </a:lnTo>
                    <a:lnTo>
                      <a:pt x="787" y="335"/>
                    </a:lnTo>
                    <a:lnTo>
                      <a:pt x="718" y="377"/>
                    </a:lnTo>
                    <a:lnTo>
                      <a:pt x="651" y="423"/>
                    </a:lnTo>
                    <a:lnTo>
                      <a:pt x="588" y="474"/>
                    </a:lnTo>
                    <a:lnTo>
                      <a:pt x="530" y="529"/>
                    </a:lnTo>
                    <a:lnTo>
                      <a:pt x="475" y="588"/>
                    </a:lnTo>
                    <a:lnTo>
                      <a:pt x="424" y="651"/>
                    </a:lnTo>
                    <a:lnTo>
                      <a:pt x="377" y="717"/>
                    </a:lnTo>
                    <a:lnTo>
                      <a:pt x="335" y="786"/>
                    </a:lnTo>
                    <a:lnTo>
                      <a:pt x="298" y="859"/>
                    </a:lnTo>
                    <a:lnTo>
                      <a:pt x="266" y="934"/>
                    </a:lnTo>
                    <a:lnTo>
                      <a:pt x="240" y="1012"/>
                    </a:lnTo>
                    <a:lnTo>
                      <a:pt x="218" y="1093"/>
                    </a:lnTo>
                    <a:lnTo>
                      <a:pt x="203" y="1175"/>
                    </a:lnTo>
                    <a:lnTo>
                      <a:pt x="194" y="1259"/>
                    </a:lnTo>
                    <a:lnTo>
                      <a:pt x="191" y="1346"/>
                    </a:lnTo>
                    <a:lnTo>
                      <a:pt x="193" y="1420"/>
                    </a:lnTo>
                    <a:lnTo>
                      <a:pt x="200" y="1493"/>
                    </a:lnTo>
                    <a:lnTo>
                      <a:pt x="211" y="1566"/>
                    </a:lnTo>
                    <a:lnTo>
                      <a:pt x="211" y="1568"/>
                    </a:lnTo>
                    <a:lnTo>
                      <a:pt x="212" y="1569"/>
                    </a:lnTo>
                    <a:lnTo>
                      <a:pt x="212" y="1571"/>
                    </a:lnTo>
                    <a:lnTo>
                      <a:pt x="213" y="1576"/>
                    </a:lnTo>
                    <a:lnTo>
                      <a:pt x="215" y="1586"/>
                    </a:lnTo>
                    <a:lnTo>
                      <a:pt x="218" y="1600"/>
                    </a:lnTo>
                    <a:lnTo>
                      <a:pt x="218" y="1602"/>
                    </a:lnTo>
                    <a:lnTo>
                      <a:pt x="240" y="1680"/>
                    </a:lnTo>
                    <a:lnTo>
                      <a:pt x="265" y="1757"/>
                    </a:lnTo>
                    <a:lnTo>
                      <a:pt x="297" y="1831"/>
                    </a:lnTo>
                    <a:lnTo>
                      <a:pt x="297" y="1832"/>
                    </a:lnTo>
                    <a:lnTo>
                      <a:pt x="297" y="1833"/>
                    </a:lnTo>
                    <a:lnTo>
                      <a:pt x="298" y="1834"/>
                    </a:lnTo>
                    <a:lnTo>
                      <a:pt x="323" y="1891"/>
                    </a:lnTo>
                    <a:lnTo>
                      <a:pt x="351" y="1951"/>
                    </a:lnTo>
                    <a:lnTo>
                      <a:pt x="384" y="2014"/>
                    </a:lnTo>
                    <a:lnTo>
                      <a:pt x="420" y="2080"/>
                    </a:lnTo>
                    <a:lnTo>
                      <a:pt x="459" y="2149"/>
                    </a:lnTo>
                    <a:lnTo>
                      <a:pt x="504" y="2220"/>
                    </a:lnTo>
                    <a:lnTo>
                      <a:pt x="553" y="2295"/>
                    </a:lnTo>
                    <a:lnTo>
                      <a:pt x="607" y="2371"/>
                    </a:lnTo>
                    <a:lnTo>
                      <a:pt x="666" y="2449"/>
                    </a:lnTo>
                    <a:lnTo>
                      <a:pt x="730" y="2531"/>
                    </a:lnTo>
                    <a:lnTo>
                      <a:pt x="800" y="2612"/>
                    </a:lnTo>
                    <a:lnTo>
                      <a:pt x="876" y="2697"/>
                    </a:lnTo>
                    <a:lnTo>
                      <a:pt x="956" y="2783"/>
                    </a:lnTo>
                    <a:lnTo>
                      <a:pt x="1044" y="2871"/>
                    </a:lnTo>
                    <a:lnTo>
                      <a:pt x="1138" y="2960"/>
                    </a:lnTo>
                    <a:lnTo>
                      <a:pt x="1238" y="3049"/>
                    </a:lnTo>
                    <a:lnTo>
                      <a:pt x="1345" y="3140"/>
                    </a:lnTo>
                    <a:lnTo>
                      <a:pt x="1453" y="3049"/>
                    </a:lnTo>
                    <a:lnTo>
                      <a:pt x="1554" y="2960"/>
                    </a:lnTo>
                    <a:lnTo>
                      <a:pt x="1648" y="2871"/>
                    </a:lnTo>
                    <a:lnTo>
                      <a:pt x="1735" y="2783"/>
                    </a:lnTo>
                    <a:lnTo>
                      <a:pt x="1816" y="2697"/>
                    </a:lnTo>
                    <a:lnTo>
                      <a:pt x="1892" y="2612"/>
                    </a:lnTo>
                    <a:lnTo>
                      <a:pt x="1961" y="2531"/>
                    </a:lnTo>
                    <a:lnTo>
                      <a:pt x="2025" y="2449"/>
                    </a:lnTo>
                    <a:lnTo>
                      <a:pt x="2084" y="2371"/>
                    </a:lnTo>
                    <a:lnTo>
                      <a:pt x="2139" y="2295"/>
                    </a:lnTo>
                    <a:lnTo>
                      <a:pt x="2188" y="2220"/>
                    </a:lnTo>
                    <a:lnTo>
                      <a:pt x="2232" y="2149"/>
                    </a:lnTo>
                    <a:lnTo>
                      <a:pt x="2272" y="2080"/>
                    </a:lnTo>
                    <a:lnTo>
                      <a:pt x="2308" y="2014"/>
                    </a:lnTo>
                    <a:lnTo>
                      <a:pt x="2341" y="1951"/>
                    </a:lnTo>
                    <a:lnTo>
                      <a:pt x="2368" y="1891"/>
                    </a:lnTo>
                    <a:lnTo>
                      <a:pt x="2394" y="1834"/>
                    </a:lnTo>
                    <a:lnTo>
                      <a:pt x="2394" y="1833"/>
                    </a:lnTo>
                    <a:lnTo>
                      <a:pt x="2395" y="1832"/>
                    </a:lnTo>
                    <a:lnTo>
                      <a:pt x="2395" y="1831"/>
                    </a:lnTo>
                    <a:lnTo>
                      <a:pt x="2426" y="1757"/>
                    </a:lnTo>
                    <a:lnTo>
                      <a:pt x="2453" y="1680"/>
                    </a:lnTo>
                    <a:lnTo>
                      <a:pt x="2473" y="1602"/>
                    </a:lnTo>
                    <a:lnTo>
                      <a:pt x="2473" y="1600"/>
                    </a:lnTo>
                    <a:lnTo>
                      <a:pt x="2476" y="1586"/>
                    </a:lnTo>
                    <a:lnTo>
                      <a:pt x="2478" y="1576"/>
                    </a:lnTo>
                    <a:lnTo>
                      <a:pt x="2479" y="1571"/>
                    </a:lnTo>
                    <a:lnTo>
                      <a:pt x="2479" y="1568"/>
                    </a:lnTo>
                    <a:lnTo>
                      <a:pt x="2481" y="1566"/>
                    </a:lnTo>
                    <a:lnTo>
                      <a:pt x="2492" y="1494"/>
                    </a:lnTo>
                    <a:lnTo>
                      <a:pt x="2499" y="1420"/>
                    </a:lnTo>
                    <a:lnTo>
                      <a:pt x="2501" y="1346"/>
                    </a:lnTo>
                    <a:lnTo>
                      <a:pt x="2498" y="1259"/>
                    </a:lnTo>
                    <a:lnTo>
                      <a:pt x="2489" y="1175"/>
                    </a:lnTo>
                    <a:lnTo>
                      <a:pt x="2473" y="1093"/>
                    </a:lnTo>
                    <a:lnTo>
                      <a:pt x="2452" y="1012"/>
                    </a:lnTo>
                    <a:lnTo>
                      <a:pt x="2425" y="934"/>
                    </a:lnTo>
                    <a:lnTo>
                      <a:pt x="2394" y="859"/>
                    </a:lnTo>
                    <a:lnTo>
                      <a:pt x="2357" y="786"/>
                    </a:lnTo>
                    <a:lnTo>
                      <a:pt x="2315" y="717"/>
                    </a:lnTo>
                    <a:lnTo>
                      <a:pt x="2268" y="651"/>
                    </a:lnTo>
                    <a:lnTo>
                      <a:pt x="2217" y="588"/>
                    </a:lnTo>
                    <a:lnTo>
                      <a:pt x="2162" y="529"/>
                    </a:lnTo>
                    <a:lnTo>
                      <a:pt x="2103" y="474"/>
                    </a:lnTo>
                    <a:lnTo>
                      <a:pt x="2041" y="423"/>
                    </a:lnTo>
                    <a:lnTo>
                      <a:pt x="1974" y="377"/>
                    </a:lnTo>
                    <a:lnTo>
                      <a:pt x="1905" y="335"/>
                    </a:lnTo>
                    <a:lnTo>
                      <a:pt x="1832" y="297"/>
                    </a:lnTo>
                    <a:lnTo>
                      <a:pt x="1757" y="266"/>
                    </a:lnTo>
                    <a:lnTo>
                      <a:pt x="1679" y="239"/>
                    </a:lnTo>
                    <a:lnTo>
                      <a:pt x="1599" y="218"/>
                    </a:lnTo>
                    <a:lnTo>
                      <a:pt x="1516" y="202"/>
                    </a:lnTo>
                    <a:lnTo>
                      <a:pt x="1432" y="193"/>
                    </a:lnTo>
                    <a:lnTo>
                      <a:pt x="1345" y="190"/>
                    </a:lnTo>
                    <a:close/>
                    <a:moveTo>
                      <a:pt x="1345" y="0"/>
                    </a:moveTo>
                    <a:lnTo>
                      <a:pt x="1437" y="3"/>
                    </a:lnTo>
                    <a:lnTo>
                      <a:pt x="1528" y="13"/>
                    </a:lnTo>
                    <a:lnTo>
                      <a:pt x="1617" y="28"/>
                    </a:lnTo>
                    <a:lnTo>
                      <a:pt x="1703" y="49"/>
                    </a:lnTo>
                    <a:lnTo>
                      <a:pt x="1787" y="75"/>
                    </a:lnTo>
                    <a:lnTo>
                      <a:pt x="1869" y="106"/>
                    </a:lnTo>
                    <a:lnTo>
                      <a:pt x="1948" y="143"/>
                    </a:lnTo>
                    <a:lnTo>
                      <a:pt x="2024" y="185"/>
                    </a:lnTo>
                    <a:lnTo>
                      <a:pt x="2098" y="231"/>
                    </a:lnTo>
                    <a:lnTo>
                      <a:pt x="2167" y="281"/>
                    </a:lnTo>
                    <a:lnTo>
                      <a:pt x="2233" y="336"/>
                    </a:lnTo>
                    <a:lnTo>
                      <a:pt x="2297" y="395"/>
                    </a:lnTo>
                    <a:lnTo>
                      <a:pt x="2356" y="458"/>
                    </a:lnTo>
                    <a:lnTo>
                      <a:pt x="2411" y="525"/>
                    </a:lnTo>
                    <a:lnTo>
                      <a:pt x="2461" y="594"/>
                    </a:lnTo>
                    <a:lnTo>
                      <a:pt x="2507" y="668"/>
                    </a:lnTo>
                    <a:lnTo>
                      <a:pt x="2549" y="744"/>
                    </a:lnTo>
                    <a:lnTo>
                      <a:pt x="2586" y="823"/>
                    </a:lnTo>
                    <a:lnTo>
                      <a:pt x="2617" y="905"/>
                    </a:lnTo>
                    <a:lnTo>
                      <a:pt x="2644" y="989"/>
                    </a:lnTo>
                    <a:lnTo>
                      <a:pt x="2664" y="1075"/>
                    </a:lnTo>
                    <a:lnTo>
                      <a:pt x="2680" y="1164"/>
                    </a:lnTo>
                    <a:lnTo>
                      <a:pt x="2689" y="1254"/>
                    </a:lnTo>
                    <a:lnTo>
                      <a:pt x="2693" y="1346"/>
                    </a:lnTo>
                    <a:lnTo>
                      <a:pt x="2690" y="1431"/>
                    </a:lnTo>
                    <a:lnTo>
                      <a:pt x="2682" y="1516"/>
                    </a:lnTo>
                    <a:lnTo>
                      <a:pt x="2668" y="1599"/>
                    </a:lnTo>
                    <a:lnTo>
                      <a:pt x="2667" y="1604"/>
                    </a:lnTo>
                    <a:lnTo>
                      <a:pt x="2666" y="1614"/>
                    </a:lnTo>
                    <a:lnTo>
                      <a:pt x="2663" y="1627"/>
                    </a:lnTo>
                    <a:lnTo>
                      <a:pt x="2659" y="1644"/>
                    </a:lnTo>
                    <a:lnTo>
                      <a:pt x="2642" y="1713"/>
                    </a:lnTo>
                    <a:lnTo>
                      <a:pt x="2621" y="1779"/>
                    </a:lnTo>
                    <a:lnTo>
                      <a:pt x="2597" y="1845"/>
                    </a:lnTo>
                    <a:lnTo>
                      <a:pt x="2569" y="1910"/>
                    </a:lnTo>
                    <a:lnTo>
                      <a:pt x="2544" y="1968"/>
                    </a:lnTo>
                    <a:lnTo>
                      <a:pt x="2514" y="2030"/>
                    </a:lnTo>
                    <a:lnTo>
                      <a:pt x="2482" y="2095"/>
                    </a:lnTo>
                    <a:lnTo>
                      <a:pt x="2445" y="2163"/>
                    </a:lnTo>
                    <a:lnTo>
                      <a:pt x="2404" y="2233"/>
                    </a:lnTo>
                    <a:lnTo>
                      <a:pt x="2359" y="2307"/>
                    </a:lnTo>
                    <a:lnTo>
                      <a:pt x="2309" y="2383"/>
                    </a:lnTo>
                    <a:lnTo>
                      <a:pt x="2255" y="2460"/>
                    </a:lnTo>
                    <a:lnTo>
                      <a:pt x="2196" y="2541"/>
                    </a:lnTo>
                    <a:lnTo>
                      <a:pt x="2131" y="2623"/>
                    </a:lnTo>
                    <a:lnTo>
                      <a:pt x="2061" y="2707"/>
                    </a:lnTo>
                    <a:lnTo>
                      <a:pt x="1986" y="2793"/>
                    </a:lnTo>
                    <a:lnTo>
                      <a:pt x="1905" y="2881"/>
                    </a:lnTo>
                    <a:lnTo>
                      <a:pt x="1818" y="2970"/>
                    </a:lnTo>
                    <a:lnTo>
                      <a:pt x="1725" y="3060"/>
                    </a:lnTo>
                    <a:lnTo>
                      <a:pt x="1625" y="3152"/>
                    </a:lnTo>
                    <a:lnTo>
                      <a:pt x="1519" y="3243"/>
                    </a:lnTo>
                    <a:lnTo>
                      <a:pt x="1407" y="3337"/>
                    </a:lnTo>
                    <a:lnTo>
                      <a:pt x="1387" y="3349"/>
                    </a:lnTo>
                    <a:lnTo>
                      <a:pt x="1368" y="3356"/>
                    </a:lnTo>
                    <a:lnTo>
                      <a:pt x="1346" y="3358"/>
                    </a:lnTo>
                    <a:lnTo>
                      <a:pt x="1325" y="3356"/>
                    </a:lnTo>
                    <a:lnTo>
                      <a:pt x="1306" y="3349"/>
                    </a:lnTo>
                    <a:lnTo>
                      <a:pt x="1286" y="3337"/>
                    </a:lnTo>
                    <a:lnTo>
                      <a:pt x="1174" y="3243"/>
                    </a:lnTo>
                    <a:lnTo>
                      <a:pt x="1068" y="3152"/>
                    </a:lnTo>
                    <a:lnTo>
                      <a:pt x="968" y="3060"/>
                    </a:lnTo>
                    <a:lnTo>
                      <a:pt x="875" y="2970"/>
                    </a:lnTo>
                    <a:lnTo>
                      <a:pt x="787" y="2881"/>
                    </a:lnTo>
                    <a:lnTo>
                      <a:pt x="706" y="2793"/>
                    </a:lnTo>
                    <a:lnTo>
                      <a:pt x="631" y="2707"/>
                    </a:lnTo>
                    <a:lnTo>
                      <a:pt x="561" y="2623"/>
                    </a:lnTo>
                    <a:lnTo>
                      <a:pt x="497" y="2541"/>
                    </a:lnTo>
                    <a:lnTo>
                      <a:pt x="438" y="2460"/>
                    </a:lnTo>
                    <a:lnTo>
                      <a:pt x="384" y="2383"/>
                    </a:lnTo>
                    <a:lnTo>
                      <a:pt x="334" y="2307"/>
                    </a:lnTo>
                    <a:lnTo>
                      <a:pt x="289" y="2233"/>
                    </a:lnTo>
                    <a:lnTo>
                      <a:pt x="248" y="2163"/>
                    </a:lnTo>
                    <a:lnTo>
                      <a:pt x="211" y="2095"/>
                    </a:lnTo>
                    <a:lnTo>
                      <a:pt x="179" y="2030"/>
                    </a:lnTo>
                    <a:lnTo>
                      <a:pt x="149" y="1968"/>
                    </a:lnTo>
                    <a:lnTo>
                      <a:pt x="123" y="1910"/>
                    </a:lnTo>
                    <a:lnTo>
                      <a:pt x="96" y="1845"/>
                    </a:lnTo>
                    <a:lnTo>
                      <a:pt x="71" y="1779"/>
                    </a:lnTo>
                    <a:lnTo>
                      <a:pt x="51" y="1712"/>
                    </a:lnTo>
                    <a:lnTo>
                      <a:pt x="34" y="1644"/>
                    </a:lnTo>
                    <a:lnTo>
                      <a:pt x="30" y="1627"/>
                    </a:lnTo>
                    <a:lnTo>
                      <a:pt x="28" y="1614"/>
                    </a:lnTo>
                    <a:lnTo>
                      <a:pt x="25" y="1604"/>
                    </a:lnTo>
                    <a:lnTo>
                      <a:pt x="24" y="1599"/>
                    </a:lnTo>
                    <a:lnTo>
                      <a:pt x="11" y="1516"/>
                    </a:lnTo>
                    <a:lnTo>
                      <a:pt x="3" y="1431"/>
                    </a:lnTo>
                    <a:lnTo>
                      <a:pt x="0" y="1346"/>
                    </a:lnTo>
                    <a:lnTo>
                      <a:pt x="3" y="1254"/>
                    </a:lnTo>
                    <a:lnTo>
                      <a:pt x="12" y="1164"/>
                    </a:lnTo>
                    <a:lnTo>
                      <a:pt x="28" y="1075"/>
                    </a:lnTo>
                    <a:lnTo>
                      <a:pt x="49" y="989"/>
                    </a:lnTo>
                    <a:lnTo>
                      <a:pt x="74" y="905"/>
                    </a:lnTo>
                    <a:lnTo>
                      <a:pt x="106" y="823"/>
                    </a:lnTo>
                    <a:lnTo>
                      <a:pt x="143" y="744"/>
                    </a:lnTo>
                    <a:lnTo>
                      <a:pt x="185" y="668"/>
                    </a:lnTo>
                    <a:lnTo>
                      <a:pt x="231" y="594"/>
                    </a:lnTo>
                    <a:lnTo>
                      <a:pt x="281" y="525"/>
                    </a:lnTo>
                    <a:lnTo>
                      <a:pt x="336" y="458"/>
                    </a:lnTo>
                    <a:lnTo>
                      <a:pt x="395" y="395"/>
                    </a:lnTo>
                    <a:lnTo>
                      <a:pt x="457" y="336"/>
                    </a:lnTo>
                    <a:lnTo>
                      <a:pt x="525" y="281"/>
                    </a:lnTo>
                    <a:lnTo>
                      <a:pt x="594" y="231"/>
                    </a:lnTo>
                    <a:lnTo>
                      <a:pt x="668" y="185"/>
                    </a:lnTo>
                    <a:lnTo>
                      <a:pt x="743" y="143"/>
                    </a:lnTo>
                    <a:lnTo>
                      <a:pt x="823" y="106"/>
                    </a:lnTo>
                    <a:lnTo>
                      <a:pt x="904" y="75"/>
                    </a:lnTo>
                    <a:lnTo>
                      <a:pt x="988" y="49"/>
                    </a:lnTo>
                    <a:lnTo>
                      <a:pt x="1075" y="28"/>
                    </a:lnTo>
                    <a:lnTo>
                      <a:pt x="1164" y="13"/>
                    </a:lnTo>
                    <a:lnTo>
                      <a:pt x="1254" y="3"/>
                    </a:lnTo>
                    <a:lnTo>
                      <a:pt x="1345"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4" name="Freeform 127">
                <a:extLst>
                  <a:ext uri="{FF2B5EF4-FFF2-40B4-BE49-F238E27FC236}">
                    <a16:creationId xmlns:a16="http://schemas.microsoft.com/office/drawing/2014/main" id="{8F1FB6E0-5506-DC77-F0A2-2A238D83B1D6}"/>
                  </a:ext>
                </a:extLst>
              </p:cNvPr>
              <p:cNvSpPr>
                <a:spLocks noEditPoints="1"/>
              </p:cNvSpPr>
              <p:nvPr/>
            </p:nvSpPr>
            <p:spPr bwMode="auto">
              <a:xfrm>
                <a:off x="2689226" y="2779713"/>
                <a:ext cx="271463" cy="271463"/>
              </a:xfrm>
              <a:custGeom>
                <a:avLst/>
                <a:gdLst>
                  <a:gd name="T0" fmla="*/ 728 w 1708"/>
                  <a:gd name="T1" fmla="*/ 202 h 1709"/>
                  <a:gd name="T2" fmla="*/ 554 w 1708"/>
                  <a:gd name="T3" fmla="*/ 261 h 1709"/>
                  <a:gd name="T4" fmla="*/ 406 w 1708"/>
                  <a:gd name="T5" fmla="*/ 364 h 1709"/>
                  <a:gd name="T6" fmla="*/ 291 w 1708"/>
                  <a:gd name="T7" fmla="*/ 502 h 1709"/>
                  <a:gd name="T8" fmla="*/ 216 w 1708"/>
                  <a:gd name="T9" fmla="*/ 668 h 1709"/>
                  <a:gd name="T10" fmla="*/ 190 w 1708"/>
                  <a:gd name="T11" fmla="*/ 854 h 1709"/>
                  <a:gd name="T12" fmla="*/ 216 w 1708"/>
                  <a:gd name="T13" fmla="*/ 1040 h 1709"/>
                  <a:gd name="T14" fmla="*/ 291 w 1708"/>
                  <a:gd name="T15" fmla="*/ 1207 h 1709"/>
                  <a:gd name="T16" fmla="*/ 406 w 1708"/>
                  <a:gd name="T17" fmla="*/ 1345 h 1709"/>
                  <a:gd name="T18" fmla="*/ 554 w 1708"/>
                  <a:gd name="T19" fmla="*/ 1447 h 1709"/>
                  <a:gd name="T20" fmla="*/ 728 w 1708"/>
                  <a:gd name="T21" fmla="*/ 1507 h 1709"/>
                  <a:gd name="T22" fmla="*/ 918 w 1708"/>
                  <a:gd name="T23" fmla="*/ 1516 h 1709"/>
                  <a:gd name="T24" fmla="*/ 1098 w 1708"/>
                  <a:gd name="T25" fmla="*/ 1472 h 1709"/>
                  <a:gd name="T26" fmla="*/ 1256 w 1708"/>
                  <a:gd name="T27" fmla="*/ 1383 h 1709"/>
                  <a:gd name="T28" fmla="*/ 1382 w 1708"/>
                  <a:gd name="T29" fmla="*/ 1256 h 1709"/>
                  <a:gd name="T30" fmla="*/ 1472 w 1708"/>
                  <a:gd name="T31" fmla="*/ 1098 h 1709"/>
                  <a:gd name="T32" fmla="*/ 1515 w 1708"/>
                  <a:gd name="T33" fmla="*/ 918 h 1709"/>
                  <a:gd name="T34" fmla="*/ 1506 w 1708"/>
                  <a:gd name="T35" fmla="*/ 728 h 1709"/>
                  <a:gd name="T36" fmla="*/ 1446 w 1708"/>
                  <a:gd name="T37" fmla="*/ 555 h 1709"/>
                  <a:gd name="T38" fmla="*/ 1343 w 1708"/>
                  <a:gd name="T39" fmla="*/ 406 h 1709"/>
                  <a:gd name="T40" fmla="*/ 1206 w 1708"/>
                  <a:gd name="T41" fmla="*/ 291 h 1709"/>
                  <a:gd name="T42" fmla="*/ 1040 w 1708"/>
                  <a:gd name="T43" fmla="*/ 216 h 1709"/>
                  <a:gd name="T44" fmla="*/ 853 w 1708"/>
                  <a:gd name="T45" fmla="*/ 190 h 1709"/>
                  <a:gd name="T46" fmla="*/ 999 w 1708"/>
                  <a:gd name="T47" fmla="*/ 12 h 1709"/>
                  <a:gd name="T48" fmla="*/ 1201 w 1708"/>
                  <a:gd name="T49" fmla="*/ 74 h 1709"/>
                  <a:gd name="T50" fmla="*/ 1380 w 1708"/>
                  <a:gd name="T51" fmla="*/ 181 h 1709"/>
                  <a:gd name="T52" fmla="*/ 1526 w 1708"/>
                  <a:gd name="T53" fmla="*/ 327 h 1709"/>
                  <a:gd name="T54" fmla="*/ 1633 w 1708"/>
                  <a:gd name="T55" fmla="*/ 506 h 1709"/>
                  <a:gd name="T56" fmla="*/ 1696 w 1708"/>
                  <a:gd name="T57" fmla="*/ 708 h 1709"/>
                  <a:gd name="T58" fmla="*/ 1705 w 1708"/>
                  <a:gd name="T59" fmla="*/ 928 h 1709"/>
                  <a:gd name="T60" fmla="*/ 1660 w 1708"/>
                  <a:gd name="T61" fmla="*/ 1137 h 1709"/>
                  <a:gd name="T62" fmla="*/ 1567 w 1708"/>
                  <a:gd name="T63" fmla="*/ 1324 h 1709"/>
                  <a:gd name="T64" fmla="*/ 1432 w 1708"/>
                  <a:gd name="T65" fmla="*/ 1482 h 1709"/>
                  <a:gd name="T66" fmla="*/ 1265 w 1708"/>
                  <a:gd name="T67" fmla="*/ 1603 h 1709"/>
                  <a:gd name="T68" fmla="*/ 1069 w 1708"/>
                  <a:gd name="T69" fmla="*/ 1682 h 1709"/>
                  <a:gd name="T70" fmla="*/ 853 w 1708"/>
                  <a:gd name="T71" fmla="*/ 1709 h 1709"/>
                  <a:gd name="T72" fmla="*/ 638 w 1708"/>
                  <a:gd name="T73" fmla="*/ 1682 h 1709"/>
                  <a:gd name="T74" fmla="*/ 443 w 1708"/>
                  <a:gd name="T75" fmla="*/ 1603 h 1709"/>
                  <a:gd name="T76" fmla="*/ 275 w 1708"/>
                  <a:gd name="T77" fmla="*/ 1482 h 1709"/>
                  <a:gd name="T78" fmla="*/ 141 w 1708"/>
                  <a:gd name="T79" fmla="*/ 1324 h 1709"/>
                  <a:gd name="T80" fmla="*/ 48 w 1708"/>
                  <a:gd name="T81" fmla="*/ 1137 h 1709"/>
                  <a:gd name="T82" fmla="*/ 3 w 1708"/>
                  <a:gd name="T83" fmla="*/ 928 h 1709"/>
                  <a:gd name="T84" fmla="*/ 12 w 1708"/>
                  <a:gd name="T85" fmla="*/ 708 h 1709"/>
                  <a:gd name="T86" fmla="*/ 73 w 1708"/>
                  <a:gd name="T87" fmla="*/ 506 h 1709"/>
                  <a:gd name="T88" fmla="*/ 182 w 1708"/>
                  <a:gd name="T89" fmla="*/ 327 h 1709"/>
                  <a:gd name="T90" fmla="*/ 328 w 1708"/>
                  <a:gd name="T91" fmla="*/ 181 h 1709"/>
                  <a:gd name="T92" fmla="*/ 505 w 1708"/>
                  <a:gd name="T93" fmla="*/ 74 h 1709"/>
                  <a:gd name="T94" fmla="*/ 708 w 1708"/>
                  <a:gd name="T95" fmla="*/ 12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8" h="1709">
                    <a:moveTo>
                      <a:pt x="853" y="190"/>
                    </a:moveTo>
                    <a:lnTo>
                      <a:pt x="790" y="193"/>
                    </a:lnTo>
                    <a:lnTo>
                      <a:pt x="728" y="202"/>
                    </a:lnTo>
                    <a:lnTo>
                      <a:pt x="668" y="216"/>
                    </a:lnTo>
                    <a:lnTo>
                      <a:pt x="609" y="237"/>
                    </a:lnTo>
                    <a:lnTo>
                      <a:pt x="554" y="261"/>
                    </a:lnTo>
                    <a:lnTo>
                      <a:pt x="501" y="291"/>
                    </a:lnTo>
                    <a:lnTo>
                      <a:pt x="452" y="325"/>
                    </a:lnTo>
                    <a:lnTo>
                      <a:pt x="406" y="364"/>
                    </a:lnTo>
                    <a:lnTo>
                      <a:pt x="363" y="406"/>
                    </a:lnTo>
                    <a:lnTo>
                      <a:pt x="326" y="453"/>
                    </a:lnTo>
                    <a:lnTo>
                      <a:pt x="291" y="502"/>
                    </a:lnTo>
                    <a:lnTo>
                      <a:pt x="261" y="555"/>
                    </a:lnTo>
                    <a:lnTo>
                      <a:pt x="236" y="610"/>
                    </a:lnTo>
                    <a:lnTo>
                      <a:pt x="216" y="668"/>
                    </a:lnTo>
                    <a:lnTo>
                      <a:pt x="201" y="728"/>
                    </a:lnTo>
                    <a:lnTo>
                      <a:pt x="193" y="790"/>
                    </a:lnTo>
                    <a:lnTo>
                      <a:pt x="190" y="854"/>
                    </a:lnTo>
                    <a:lnTo>
                      <a:pt x="193" y="918"/>
                    </a:lnTo>
                    <a:lnTo>
                      <a:pt x="201" y="980"/>
                    </a:lnTo>
                    <a:lnTo>
                      <a:pt x="216" y="1040"/>
                    </a:lnTo>
                    <a:lnTo>
                      <a:pt x="236" y="1098"/>
                    </a:lnTo>
                    <a:lnTo>
                      <a:pt x="261" y="1154"/>
                    </a:lnTo>
                    <a:lnTo>
                      <a:pt x="291" y="1207"/>
                    </a:lnTo>
                    <a:lnTo>
                      <a:pt x="325" y="1256"/>
                    </a:lnTo>
                    <a:lnTo>
                      <a:pt x="363" y="1302"/>
                    </a:lnTo>
                    <a:lnTo>
                      <a:pt x="406" y="1345"/>
                    </a:lnTo>
                    <a:lnTo>
                      <a:pt x="452" y="1383"/>
                    </a:lnTo>
                    <a:lnTo>
                      <a:pt x="501" y="1417"/>
                    </a:lnTo>
                    <a:lnTo>
                      <a:pt x="554" y="1447"/>
                    </a:lnTo>
                    <a:lnTo>
                      <a:pt x="609" y="1472"/>
                    </a:lnTo>
                    <a:lnTo>
                      <a:pt x="668" y="1492"/>
                    </a:lnTo>
                    <a:lnTo>
                      <a:pt x="728" y="1507"/>
                    </a:lnTo>
                    <a:lnTo>
                      <a:pt x="790" y="1516"/>
                    </a:lnTo>
                    <a:lnTo>
                      <a:pt x="853" y="1519"/>
                    </a:lnTo>
                    <a:lnTo>
                      <a:pt x="918" y="1516"/>
                    </a:lnTo>
                    <a:lnTo>
                      <a:pt x="980" y="1507"/>
                    </a:lnTo>
                    <a:lnTo>
                      <a:pt x="1040" y="1492"/>
                    </a:lnTo>
                    <a:lnTo>
                      <a:pt x="1098" y="1472"/>
                    </a:lnTo>
                    <a:lnTo>
                      <a:pt x="1153" y="1447"/>
                    </a:lnTo>
                    <a:lnTo>
                      <a:pt x="1207" y="1417"/>
                    </a:lnTo>
                    <a:lnTo>
                      <a:pt x="1256" y="1383"/>
                    </a:lnTo>
                    <a:lnTo>
                      <a:pt x="1302" y="1345"/>
                    </a:lnTo>
                    <a:lnTo>
                      <a:pt x="1344" y="1302"/>
                    </a:lnTo>
                    <a:lnTo>
                      <a:pt x="1382" y="1256"/>
                    </a:lnTo>
                    <a:lnTo>
                      <a:pt x="1417" y="1207"/>
                    </a:lnTo>
                    <a:lnTo>
                      <a:pt x="1446" y="1154"/>
                    </a:lnTo>
                    <a:lnTo>
                      <a:pt x="1472" y="1098"/>
                    </a:lnTo>
                    <a:lnTo>
                      <a:pt x="1491" y="1040"/>
                    </a:lnTo>
                    <a:lnTo>
                      <a:pt x="1506" y="980"/>
                    </a:lnTo>
                    <a:lnTo>
                      <a:pt x="1515" y="918"/>
                    </a:lnTo>
                    <a:lnTo>
                      <a:pt x="1518" y="854"/>
                    </a:lnTo>
                    <a:lnTo>
                      <a:pt x="1515" y="790"/>
                    </a:lnTo>
                    <a:lnTo>
                      <a:pt x="1506" y="728"/>
                    </a:lnTo>
                    <a:lnTo>
                      <a:pt x="1491" y="668"/>
                    </a:lnTo>
                    <a:lnTo>
                      <a:pt x="1471" y="610"/>
                    </a:lnTo>
                    <a:lnTo>
                      <a:pt x="1446" y="555"/>
                    </a:lnTo>
                    <a:lnTo>
                      <a:pt x="1417" y="502"/>
                    </a:lnTo>
                    <a:lnTo>
                      <a:pt x="1382" y="453"/>
                    </a:lnTo>
                    <a:lnTo>
                      <a:pt x="1343" y="406"/>
                    </a:lnTo>
                    <a:lnTo>
                      <a:pt x="1302" y="364"/>
                    </a:lnTo>
                    <a:lnTo>
                      <a:pt x="1256" y="325"/>
                    </a:lnTo>
                    <a:lnTo>
                      <a:pt x="1206" y="291"/>
                    </a:lnTo>
                    <a:lnTo>
                      <a:pt x="1153" y="261"/>
                    </a:lnTo>
                    <a:lnTo>
                      <a:pt x="1097" y="237"/>
                    </a:lnTo>
                    <a:lnTo>
                      <a:pt x="1040" y="216"/>
                    </a:lnTo>
                    <a:lnTo>
                      <a:pt x="980" y="202"/>
                    </a:lnTo>
                    <a:lnTo>
                      <a:pt x="918" y="193"/>
                    </a:lnTo>
                    <a:lnTo>
                      <a:pt x="853" y="190"/>
                    </a:lnTo>
                    <a:close/>
                    <a:moveTo>
                      <a:pt x="853" y="0"/>
                    </a:moveTo>
                    <a:lnTo>
                      <a:pt x="927" y="3"/>
                    </a:lnTo>
                    <a:lnTo>
                      <a:pt x="999" y="12"/>
                    </a:lnTo>
                    <a:lnTo>
                      <a:pt x="1069" y="27"/>
                    </a:lnTo>
                    <a:lnTo>
                      <a:pt x="1137" y="48"/>
                    </a:lnTo>
                    <a:lnTo>
                      <a:pt x="1201" y="74"/>
                    </a:lnTo>
                    <a:lnTo>
                      <a:pt x="1265" y="105"/>
                    </a:lnTo>
                    <a:lnTo>
                      <a:pt x="1324" y="142"/>
                    </a:lnTo>
                    <a:lnTo>
                      <a:pt x="1380" y="181"/>
                    </a:lnTo>
                    <a:lnTo>
                      <a:pt x="1432" y="226"/>
                    </a:lnTo>
                    <a:lnTo>
                      <a:pt x="1481" y="275"/>
                    </a:lnTo>
                    <a:lnTo>
                      <a:pt x="1526" y="327"/>
                    </a:lnTo>
                    <a:lnTo>
                      <a:pt x="1567" y="384"/>
                    </a:lnTo>
                    <a:lnTo>
                      <a:pt x="1603" y="444"/>
                    </a:lnTo>
                    <a:lnTo>
                      <a:pt x="1633" y="506"/>
                    </a:lnTo>
                    <a:lnTo>
                      <a:pt x="1660" y="571"/>
                    </a:lnTo>
                    <a:lnTo>
                      <a:pt x="1680" y="639"/>
                    </a:lnTo>
                    <a:lnTo>
                      <a:pt x="1696" y="708"/>
                    </a:lnTo>
                    <a:lnTo>
                      <a:pt x="1705" y="781"/>
                    </a:lnTo>
                    <a:lnTo>
                      <a:pt x="1708" y="854"/>
                    </a:lnTo>
                    <a:lnTo>
                      <a:pt x="1705" y="928"/>
                    </a:lnTo>
                    <a:lnTo>
                      <a:pt x="1696" y="999"/>
                    </a:lnTo>
                    <a:lnTo>
                      <a:pt x="1680" y="1070"/>
                    </a:lnTo>
                    <a:lnTo>
                      <a:pt x="1660" y="1137"/>
                    </a:lnTo>
                    <a:lnTo>
                      <a:pt x="1633" y="1203"/>
                    </a:lnTo>
                    <a:lnTo>
                      <a:pt x="1603" y="1265"/>
                    </a:lnTo>
                    <a:lnTo>
                      <a:pt x="1567" y="1324"/>
                    </a:lnTo>
                    <a:lnTo>
                      <a:pt x="1526" y="1380"/>
                    </a:lnTo>
                    <a:lnTo>
                      <a:pt x="1481" y="1433"/>
                    </a:lnTo>
                    <a:lnTo>
                      <a:pt x="1432" y="1482"/>
                    </a:lnTo>
                    <a:lnTo>
                      <a:pt x="1380" y="1527"/>
                    </a:lnTo>
                    <a:lnTo>
                      <a:pt x="1324" y="1567"/>
                    </a:lnTo>
                    <a:lnTo>
                      <a:pt x="1265" y="1603"/>
                    </a:lnTo>
                    <a:lnTo>
                      <a:pt x="1201" y="1635"/>
                    </a:lnTo>
                    <a:lnTo>
                      <a:pt x="1137" y="1660"/>
                    </a:lnTo>
                    <a:lnTo>
                      <a:pt x="1069" y="1682"/>
                    </a:lnTo>
                    <a:lnTo>
                      <a:pt x="999" y="1697"/>
                    </a:lnTo>
                    <a:lnTo>
                      <a:pt x="927" y="1706"/>
                    </a:lnTo>
                    <a:lnTo>
                      <a:pt x="853" y="1709"/>
                    </a:lnTo>
                    <a:lnTo>
                      <a:pt x="780" y="1706"/>
                    </a:lnTo>
                    <a:lnTo>
                      <a:pt x="708" y="1697"/>
                    </a:lnTo>
                    <a:lnTo>
                      <a:pt x="638" y="1682"/>
                    </a:lnTo>
                    <a:lnTo>
                      <a:pt x="571" y="1660"/>
                    </a:lnTo>
                    <a:lnTo>
                      <a:pt x="505" y="1635"/>
                    </a:lnTo>
                    <a:lnTo>
                      <a:pt x="443" y="1603"/>
                    </a:lnTo>
                    <a:lnTo>
                      <a:pt x="384" y="1567"/>
                    </a:lnTo>
                    <a:lnTo>
                      <a:pt x="328" y="1527"/>
                    </a:lnTo>
                    <a:lnTo>
                      <a:pt x="275" y="1482"/>
                    </a:lnTo>
                    <a:lnTo>
                      <a:pt x="227" y="1433"/>
                    </a:lnTo>
                    <a:lnTo>
                      <a:pt x="182" y="1380"/>
                    </a:lnTo>
                    <a:lnTo>
                      <a:pt x="141" y="1324"/>
                    </a:lnTo>
                    <a:lnTo>
                      <a:pt x="105" y="1265"/>
                    </a:lnTo>
                    <a:lnTo>
                      <a:pt x="73" y="1203"/>
                    </a:lnTo>
                    <a:lnTo>
                      <a:pt x="48" y="1137"/>
                    </a:lnTo>
                    <a:lnTo>
                      <a:pt x="27" y="1070"/>
                    </a:lnTo>
                    <a:lnTo>
                      <a:pt x="12" y="999"/>
                    </a:lnTo>
                    <a:lnTo>
                      <a:pt x="3" y="928"/>
                    </a:lnTo>
                    <a:lnTo>
                      <a:pt x="0" y="854"/>
                    </a:lnTo>
                    <a:lnTo>
                      <a:pt x="3" y="781"/>
                    </a:lnTo>
                    <a:lnTo>
                      <a:pt x="12" y="708"/>
                    </a:lnTo>
                    <a:lnTo>
                      <a:pt x="27" y="639"/>
                    </a:lnTo>
                    <a:lnTo>
                      <a:pt x="48" y="571"/>
                    </a:lnTo>
                    <a:lnTo>
                      <a:pt x="73" y="506"/>
                    </a:lnTo>
                    <a:lnTo>
                      <a:pt x="105" y="444"/>
                    </a:lnTo>
                    <a:lnTo>
                      <a:pt x="141" y="384"/>
                    </a:lnTo>
                    <a:lnTo>
                      <a:pt x="182" y="327"/>
                    </a:lnTo>
                    <a:lnTo>
                      <a:pt x="227" y="275"/>
                    </a:lnTo>
                    <a:lnTo>
                      <a:pt x="275" y="226"/>
                    </a:lnTo>
                    <a:lnTo>
                      <a:pt x="328" y="181"/>
                    </a:lnTo>
                    <a:lnTo>
                      <a:pt x="384" y="142"/>
                    </a:lnTo>
                    <a:lnTo>
                      <a:pt x="443" y="105"/>
                    </a:lnTo>
                    <a:lnTo>
                      <a:pt x="505" y="74"/>
                    </a:lnTo>
                    <a:lnTo>
                      <a:pt x="571" y="48"/>
                    </a:lnTo>
                    <a:lnTo>
                      <a:pt x="638" y="27"/>
                    </a:lnTo>
                    <a:lnTo>
                      <a:pt x="708" y="12"/>
                    </a:lnTo>
                    <a:lnTo>
                      <a:pt x="780" y="3"/>
                    </a:lnTo>
                    <a:lnTo>
                      <a:pt x="853"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sp>
        <p:nvSpPr>
          <p:cNvPr id="26" name="TextBox 25">
            <a:extLst>
              <a:ext uri="{FF2B5EF4-FFF2-40B4-BE49-F238E27FC236}">
                <a16:creationId xmlns:a16="http://schemas.microsoft.com/office/drawing/2014/main" id="{CCB8C62A-0DFA-C484-E4E8-FCD80BF74CA7}"/>
              </a:ext>
            </a:extLst>
          </p:cNvPr>
          <p:cNvSpPr txBox="1"/>
          <p:nvPr/>
        </p:nvSpPr>
        <p:spPr>
          <a:xfrm>
            <a:off x="1853380" y="761095"/>
            <a:ext cx="8485239" cy="923330"/>
          </a:xfrm>
          <a:prstGeom prst="rect">
            <a:avLst/>
          </a:prstGeom>
          <a:noFill/>
        </p:spPr>
        <p:txBody>
          <a:bodyPr wrap="square" rtlCol="0">
            <a:spAutoFit/>
          </a:bodyPr>
          <a:lstStyle/>
          <a:p>
            <a:r>
              <a:rPr lang="en-US" altLang="zh-CN" b="0" i="0" dirty="0">
                <a:effectLst/>
                <a:latin typeface="Söhne"/>
              </a:rPr>
              <a:t>Luxury retail development is an important part of the economy, but making informed decisions about where and how to develop luxury retail spaces can be challenging. In this project, we are using data to help inform these decisions</a:t>
            </a:r>
            <a:endParaRPr lang="zh-CN" altLang="en-US" sz="1400" dirty="0"/>
          </a:p>
        </p:txBody>
      </p:sp>
      <p:sp>
        <p:nvSpPr>
          <p:cNvPr id="27" name="TextBox 26">
            <a:extLst>
              <a:ext uri="{FF2B5EF4-FFF2-40B4-BE49-F238E27FC236}">
                <a16:creationId xmlns:a16="http://schemas.microsoft.com/office/drawing/2014/main" id="{C0A3F77C-5325-813B-B171-13BFCAFD84DB}"/>
              </a:ext>
            </a:extLst>
          </p:cNvPr>
          <p:cNvSpPr txBox="1"/>
          <p:nvPr/>
        </p:nvSpPr>
        <p:spPr>
          <a:xfrm>
            <a:off x="1853380" y="1961440"/>
            <a:ext cx="8808098" cy="1200329"/>
          </a:xfrm>
          <a:prstGeom prst="rect">
            <a:avLst/>
          </a:prstGeom>
          <a:noFill/>
        </p:spPr>
        <p:txBody>
          <a:bodyPr wrap="square" rtlCol="0">
            <a:spAutoFit/>
          </a:bodyPr>
          <a:lstStyle/>
          <a:p>
            <a:r>
              <a:rPr lang="en-US" altLang="zh-CN" b="0" i="0" dirty="0">
                <a:effectLst/>
                <a:latin typeface="Söhne"/>
              </a:rPr>
              <a:t>To achieve this goal, we will be using a dataset that contains information on luxury retail properties in a major city(Arizona), including the sold price, longitude, and latitude of each property. Our analysis will focus on using these variables to identify areas that are likely to have high demand for luxury retail development</a:t>
            </a:r>
            <a:endParaRPr lang="zh-CN" altLang="en-US" dirty="0"/>
          </a:p>
        </p:txBody>
      </p:sp>
      <p:sp>
        <p:nvSpPr>
          <p:cNvPr id="28" name="TextBox 27">
            <a:extLst>
              <a:ext uri="{FF2B5EF4-FFF2-40B4-BE49-F238E27FC236}">
                <a16:creationId xmlns:a16="http://schemas.microsoft.com/office/drawing/2014/main" id="{2909AC06-B686-5884-0E9C-E28685F83655}"/>
              </a:ext>
            </a:extLst>
          </p:cNvPr>
          <p:cNvSpPr txBox="1"/>
          <p:nvPr/>
        </p:nvSpPr>
        <p:spPr>
          <a:xfrm>
            <a:off x="1853380" y="3443077"/>
            <a:ext cx="8201608" cy="646331"/>
          </a:xfrm>
          <a:prstGeom prst="rect">
            <a:avLst/>
          </a:prstGeom>
          <a:noFill/>
        </p:spPr>
        <p:txBody>
          <a:bodyPr wrap="square" rtlCol="0">
            <a:spAutoFit/>
          </a:bodyPr>
          <a:lstStyle/>
          <a:p>
            <a:r>
              <a:rPr lang="en-US" altLang="zh-CN" dirty="0">
                <a:latin typeface="Söhne"/>
              </a:rPr>
              <a:t>D</a:t>
            </a:r>
            <a:r>
              <a:rPr lang="en-US" altLang="zh-CN" b="0" i="0" dirty="0">
                <a:effectLst/>
                <a:latin typeface="Söhne"/>
              </a:rPr>
              <a:t>ataset we will be using</a:t>
            </a:r>
            <a:r>
              <a:rPr lang="en-US" altLang="zh-CN" dirty="0">
                <a:latin typeface="Söhne"/>
              </a:rPr>
              <a:t> contains 5000 Rows of data and contains 16 features, we have cleaned the data and kept what is valuable to our analysis and our model. </a:t>
            </a:r>
            <a:endParaRPr lang="zh-CN" altLang="en-US" dirty="0"/>
          </a:p>
        </p:txBody>
      </p:sp>
      <p:sp>
        <p:nvSpPr>
          <p:cNvPr id="29" name="TextBox 28">
            <a:extLst>
              <a:ext uri="{FF2B5EF4-FFF2-40B4-BE49-F238E27FC236}">
                <a16:creationId xmlns:a16="http://schemas.microsoft.com/office/drawing/2014/main" id="{8F58B39D-F2CD-9D95-155E-300981A8EDED}"/>
              </a:ext>
            </a:extLst>
          </p:cNvPr>
          <p:cNvSpPr txBox="1"/>
          <p:nvPr/>
        </p:nvSpPr>
        <p:spPr>
          <a:xfrm>
            <a:off x="353961" y="216310"/>
            <a:ext cx="688258" cy="369332"/>
          </a:xfrm>
          <a:prstGeom prst="rect">
            <a:avLst/>
          </a:prstGeom>
          <a:noFill/>
        </p:spPr>
        <p:txBody>
          <a:bodyPr wrap="square" rtlCol="0">
            <a:spAutoFit/>
          </a:bodyPr>
          <a:lstStyle/>
          <a:p>
            <a:r>
              <a:rPr lang="en-US" altLang="zh-CN" dirty="0"/>
              <a:t>4</a:t>
            </a:r>
            <a:endParaRPr lang="zh-CN" altLang="en-US" dirty="0"/>
          </a:p>
        </p:txBody>
      </p:sp>
      <p:pic>
        <p:nvPicPr>
          <p:cNvPr id="2" name="Picture 1">
            <a:extLst>
              <a:ext uri="{FF2B5EF4-FFF2-40B4-BE49-F238E27FC236}">
                <a16:creationId xmlns:a16="http://schemas.microsoft.com/office/drawing/2014/main" id="{34CA3C37-1049-DE4B-A167-54C127D53D8D}"/>
              </a:ext>
            </a:extLst>
          </p:cNvPr>
          <p:cNvPicPr>
            <a:picLocks noChangeAspect="1"/>
          </p:cNvPicPr>
          <p:nvPr/>
        </p:nvPicPr>
        <p:blipFill>
          <a:blip r:embed="rId2"/>
          <a:stretch>
            <a:fillRect/>
          </a:stretch>
        </p:blipFill>
        <p:spPr>
          <a:xfrm>
            <a:off x="2698954" y="4250758"/>
            <a:ext cx="6794090" cy="2300083"/>
          </a:xfrm>
          <a:prstGeom prst="rect">
            <a:avLst/>
          </a:prstGeom>
        </p:spPr>
      </p:pic>
    </p:spTree>
    <p:extLst>
      <p:ext uri="{BB962C8B-B14F-4D97-AF65-F5344CB8AC3E}">
        <p14:creationId xmlns:p14="http://schemas.microsoft.com/office/powerpoint/2010/main" val="1871264159"/>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bg1"/>
          </a:fgClr>
          <a:bgClr>
            <a:schemeClr val="bg1"/>
          </a:bgClr>
        </a:pattFill>
        <a:effectLst/>
      </p:bgPr>
    </p:bg>
    <p:spTree>
      <p:nvGrpSpPr>
        <p:cNvPr id="1" name=""/>
        <p:cNvGrpSpPr/>
        <p:nvPr/>
      </p:nvGrpSpPr>
      <p:grpSpPr>
        <a:xfrm>
          <a:off x="0" y="0"/>
          <a:ext cx="0" cy="0"/>
          <a:chOff x="0" y="0"/>
          <a:chExt cx="0" cy="0"/>
        </a:xfrm>
      </p:grpSpPr>
      <p:grpSp>
        <p:nvGrpSpPr>
          <p:cNvPr id="2" name="Group 6"/>
          <p:cNvGrpSpPr/>
          <p:nvPr/>
        </p:nvGrpSpPr>
        <p:grpSpPr>
          <a:xfrm>
            <a:off x="4897744" y="2684205"/>
            <a:ext cx="2516096" cy="1233092"/>
            <a:chOff x="4538683" y="1691629"/>
            <a:chExt cx="3114634" cy="1558157"/>
          </a:xfrm>
        </p:grpSpPr>
        <p:sp>
          <p:nvSpPr>
            <p:cNvPr id="3" name="Freeform 92"/>
            <p:cNvSpPr/>
            <p:nvPr/>
          </p:nvSpPr>
          <p:spPr bwMode="auto">
            <a:xfrm>
              <a:off x="4611762" y="1763027"/>
              <a:ext cx="2970157" cy="1486759"/>
            </a:xfrm>
            <a:custGeom>
              <a:avLst/>
              <a:gdLst>
                <a:gd name="T0" fmla="*/ 1495 w 1495"/>
                <a:gd name="T1" fmla="*/ 0 h 748"/>
                <a:gd name="T2" fmla="*/ 747 w 1495"/>
                <a:gd name="T3" fmla="*/ 748 h 748"/>
                <a:gd name="T4" fmla="*/ 0 w 1495"/>
                <a:gd name="T5" fmla="*/ 0 h 748"/>
              </a:gdLst>
              <a:ahLst/>
              <a:cxnLst>
                <a:cxn ang="0">
                  <a:pos x="T0" y="T1"/>
                </a:cxn>
                <a:cxn ang="0">
                  <a:pos x="T2" y="T3"/>
                </a:cxn>
                <a:cxn ang="0">
                  <a:pos x="T4" y="T5"/>
                </a:cxn>
              </a:cxnLst>
              <a:rect l="0" t="0" r="r" b="b"/>
              <a:pathLst>
                <a:path w="1495" h="748">
                  <a:moveTo>
                    <a:pt x="1495" y="0"/>
                  </a:moveTo>
                  <a:cubicBezTo>
                    <a:pt x="1495" y="413"/>
                    <a:pt x="1160" y="748"/>
                    <a:pt x="747" y="748"/>
                  </a:cubicBezTo>
                  <a:cubicBezTo>
                    <a:pt x="334" y="748"/>
                    <a:pt x="0" y="413"/>
                    <a:pt x="0" y="0"/>
                  </a:cubicBezTo>
                </a:path>
              </a:pathLst>
            </a:custGeom>
            <a:noFill/>
            <a:ln w="30163" cap="flat">
              <a:solidFill>
                <a:schemeClr val="tx1">
                  <a:lumMod val="10000"/>
                  <a:lumOff val="9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cs typeface="+mn-ea"/>
                <a:sym typeface="+mn-lt"/>
              </a:endParaRPr>
            </a:p>
          </p:txBody>
        </p:sp>
        <p:sp>
          <p:nvSpPr>
            <p:cNvPr id="4" name="Oval 102"/>
            <p:cNvSpPr>
              <a:spLocks noChangeArrowheads="1"/>
            </p:cNvSpPr>
            <p:nvPr/>
          </p:nvSpPr>
          <p:spPr bwMode="auto">
            <a:xfrm>
              <a:off x="4538683" y="1691629"/>
              <a:ext cx="145316" cy="145316"/>
            </a:xfrm>
            <a:prstGeom prst="ellipse">
              <a:avLst/>
            </a:prstGeom>
            <a:solidFill>
              <a:schemeClr val="accent6"/>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5" name="Oval 101"/>
            <p:cNvSpPr>
              <a:spLocks noChangeArrowheads="1"/>
            </p:cNvSpPr>
            <p:nvPr/>
          </p:nvSpPr>
          <p:spPr bwMode="auto">
            <a:xfrm>
              <a:off x="7510521" y="1691629"/>
              <a:ext cx="142796" cy="145316"/>
            </a:xfrm>
            <a:prstGeom prst="ellipse">
              <a:avLst/>
            </a:prstGeom>
            <a:solidFill>
              <a:schemeClr val="accent6"/>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grpSp>
      <p:sp>
        <p:nvSpPr>
          <p:cNvPr id="9" name="Freeform 110"/>
          <p:cNvSpPr/>
          <p:nvPr/>
        </p:nvSpPr>
        <p:spPr bwMode="auto">
          <a:xfrm>
            <a:off x="3298952" y="3416671"/>
            <a:ext cx="854256" cy="855936"/>
          </a:xfrm>
          <a:custGeom>
            <a:avLst/>
            <a:gdLst>
              <a:gd name="T0" fmla="*/ 121 w 430"/>
              <a:gd name="T1" fmla="*/ 379 h 431"/>
              <a:gd name="T2" fmla="*/ 378 w 430"/>
              <a:gd name="T3" fmla="*/ 310 h 431"/>
              <a:gd name="T4" fmla="*/ 309 w 430"/>
              <a:gd name="T5" fmla="*/ 52 h 431"/>
              <a:gd name="T6" fmla="*/ 52 w 430"/>
              <a:gd name="T7" fmla="*/ 121 h 431"/>
              <a:gd name="T8" fmla="*/ 121 w 430"/>
              <a:gd name="T9" fmla="*/ 379 h 431"/>
            </a:gdLst>
            <a:ahLst/>
            <a:cxnLst>
              <a:cxn ang="0">
                <a:pos x="T0" y="T1"/>
              </a:cxn>
              <a:cxn ang="0">
                <a:pos x="T2" y="T3"/>
              </a:cxn>
              <a:cxn ang="0">
                <a:pos x="T4" y="T5"/>
              </a:cxn>
              <a:cxn ang="0">
                <a:pos x="T6" y="T7"/>
              </a:cxn>
              <a:cxn ang="0">
                <a:pos x="T8" y="T9"/>
              </a:cxn>
            </a:cxnLst>
            <a:rect l="0" t="0" r="r" b="b"/>
            <a:pathLst>
              <a:path w="430" h="431">
                <a:moveTo>
                  <a:pt x="121" y="379"/>
                </a:moveTo>
                <a:cubicBezTo>
                  <a:pt x="211" y="431"/>
                  <a:pt x="326" y="400"/>
                  <a:pt x="378" y="310"/>
                </a:cubicBezTo>
                <a:cubicBezTo>
                  <a:pt x="430" y="220"/>
                  <a:pt x="400" y="105"/>
                  <a:pt x="309" y="52"/>
                </a:cubicBezTo>
                <a:cubicBezTo>
                  <a:pt x="219" y="0"/>
                  <a:pt x="104" y="31"/>
                  <a:pt x="52" y="121"/>
                </a:cubicBezTo>
                <a:cubicBezTo>
                  <a:pt x="0" y="212"/>
                  <a:pt x="31" y="327"/>
                  <a:pt x="121" y="379"/>
                </a:cubicBez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13" name="Freeform 114"/>
          <p:cNvSpPr/>
          <p:nvPr/>
        </p:nvSpPr>
        <p:spPr bwMode="auto">
          <a:xfrm>
            <a:off x="8185096" y="3416671"/>
            <a:ext cx="854256" cy="855936"/>
          </a:xfrm>
          <a:custGeom>
            <a:avLst/>
            <a:gdLst>
              <a:gd name="T0" fmla="*/ 309 w 430"/>
              <a:gd name="T1" fmla="*/ 379 h 431"/>
              <a:gd name="T2" fmla="*/ 52 w 430"/>
              <a:gd name="T3" fmla="*/ 310 h 431"/>
              <a:gd name="T4" fmla="*/ 121 w 430"/>
              <a:gd name="T5" fmla="*/ 52 h 431"/>
              <a:gd name="T6" fmla="*/ 378 w 430"/>
              <a:gd name="T7" fmla="*/ 121 h 431"/>
              <a:gd name="T8" fmla="*/ 309 w 430"/>
              <a:gd name="T9" fmla="*/ 379 h 431"/>
            </a:gdLst>
            <a:ahLst/>
            <a:cxnLst>
              <a:cxn ang="0">
                <a:pos x="T0" y="T1"/>
              </a:cxn>
              <a:cxn ang="0">
                <a:pos x="T2" y="T3"/>
              </a:cxn>
              <a:cxn ang="0">
                <a:pos x="T4" y="T5"/>
              </a:cxn>
              <a:cxn ang="0">
                <a:pos x="T6" y="T7"/>
              </a:cxn>
              <a:cxn ang="0">
                <a:pos x="T8" y="T9"/>
              </a:cxn>
            </a:cxnLst>
            <a:rect l="0" t="0" r="r" b="b"/>
            <a:pathLst>
              <a:path w="430" h="431">
                <a:moveTo>
                  <a:pt x="309" y="379"/>
                </a:moveTo>
                <a:cubicBezTo>
                  <a:pt x="219" y="431"/>
                  <a:pt x="104" y="400"/>
                  <a:pt x="52" y="310"/>
                </a:cubicBezTo>
                <a:cubicBezTo>
                  <a:pt x="0" y="220"/>
                  <a:pt x="31" y="105"/>
                  <a:pt x="121" y="52"/>
                </a:cubicBezTo>
                <a:cubicBezTo>
                  <a:pt x="211" y="0"/>
                  <a:pt x="326" y="31"/>
                  <a:pt x="378" y="121"/>
                </a:cubicBezTo>
                <a:cubicBezTo>
                  <a:pt x="430" y="212"/>
                  <a:pt x="400" y="327"/>
                  <a:pt x="309" y="379"/>
                </a:cubicBezTo>
                <a:close/>
              </a:path>
            </a:pathLst>
          </a:custGeom>
          <a:solidFill>
            <a:schemeClr val="accent5"/>
          </a:solidFill>
          <a:ln>
            <a:noFill/>
          </a:ln>
        </p:spPr>
        <p:txBody>
          <a:bodyPr vert="horz" wrap="square" lIns="91440" tIns="45720" rIns="91440" bIns="45720" numCol="1" anchor="t" anchorCtr="0" compatLnSpc="1"/>
          <a:lstStyle/>
          <a:p>
            <a:endParaRPr lang="en-US">
              <a:cs typeface="+mn-ea"/>
              <a:sym typeface="+mn-lt"/>
            </a:endParaRPr>
          </a:p>
        </p:txBody>
      </p:sp>
      <p:cxnSp>
        <p:nvCxnSpPr>
          <p:cNvPr id="14" name="Straight Connector 42"/>
          <p:cNvCxnSpPr/>
          <p:nvPr/>
        </p:nvCxnSpPr>
        <p:spPr>
          <a:xfrm flipH="1">
            <a:off x="4186924" y="3225889"/>
            <a:ext cx="607308" cy="351609"/>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44"/>
          <p:cNvCxnSpPr/>
          <p:nvPr/>
        </p:nvCxnSpPr>
        <p:spPr>
          <a:xfrm flipH="1">
            <a:off x="5024948" y="3806030"/>
            <a:ext cx="351374" cy="609569"/>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46"/>
          <p:cNvCxnSpPr/>
          <p:nvPr/>
        </p:nvCxnSpPr>
        <p:spPr>
          <a:xfrm flipH="1">
            <a:off x="6169152" y="4018934"/>
            <a:ext cx="840" cy="703061"/>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48"/>
          <p:cNvCxnSpPr/>
          <p:nvPr/>
        </p:nvCxnSpPr>
        <p:spPr>
          <a:xfrm>
            <a:off x="6963748" y="3806030"/>
            <a:ext cx="349608" cy="609569"/>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50"/>
          <p:cNvCxnSpPr/>
          <p:nvPr/>
        </p:nvCxnSpPr>
        <p:spPr>
          <a:xfrm>
            <a:off x="7543332" y="3225889"/>
            <a:ext cx="608047" cy="351609"/>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0" name="Oval 98"/>
          <p:cNvSpPr>
            <a:spLocks noChangeArrowheads="1"/>
          </p:cNvSpPr>
          <p:nvPr/>
        </p:nvSpPr>
        <p:spPr bwMode="auto">
          <a:xfrm>
            <a:off x="6097753" y="3845899"/>
            <a:ext cx="142796" cy="142796"/>
          </a:xfrm>
          <a:prstGeom prst="ellipse">
            <a:avLst/>
          </a:prstGeom>
          <a:solidFill>
            <a:schemeClr val="accent3"/>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1" name="Freeform 99"/>
          <p:cNvSpPr/>
          <p:nvPr/>
        </p:nvSpPr>
        <p:spPr bwMode="auto">
          <a:xfrm>
            <a:off x="6830213" y="3636745"/>
            <a:ext cx="162955" cy="162956"/>
          </a:xfrm>
          <a:custGeom>
            <a:avLst/>
            <a:gdLst>
              <a:gd name="T0" fmla="*/ 72 w 82"/>
              <a:gd name="T1" fmla="*/ 23 h 82"/>
              <a:gd name="T2" fmla="*/ 59 w 82"/>
              <a:gd name="T3" fmla="*/ 72 h 82"/>
              <a:gd name="T4" fmla="*/ 10 w 82"/>
              <a:gd name="T5" fmla="*/ 59 h 82"/>
              <a:gd name="T6" fmla="*/ 23 w 82"/>
              <a:gd name="T7" fmla="*/ 10 h 82"/>
              <a:gd name="T8" fmla="*/ 72 w 82"/>
              <a:gd name="T9" fmla="*/ 23 h 82"/>
            </a:gdLst>
            <a:ahLst/>
            <a:cxnLst>
              <a:cxn ang="0">
                <a:pos x="T0" y="T1"/>
              </a:cxn>
              <a:cxn ang="0">
                <a:pos x="T2" y="T3"/>
              </a:cxn>
              <a:cxn ang="0">
                <a:pos x="T4" y="T5"/>
              </a:cxn>
              <a:cxn ang="0">
                <a:pos x="T6" y="T7"/>
              </a:cxn>
              <a:cxn ang="0">
                <a:pos x="T8" y="T9"/>
              </a:cxn>
            </a:cxnLst>
            <a:rect l="0" t="0" r="r" b="b"/>
            <a:pathLst>
              <a:path w="82" h="82">
                <a:moveTo>
                  <a:pt x="72" y="23"/>
                </a:moveTo>
                <a:cubicBezTo>
                  <a:pt x="82" y="40"/>
                  <a:pt x="76" y="62"/>
                  <a:pt x="59" y="72"/>
                </a:cubicBezTo>
                <a:cubicBezTo>
                  <a:pt x="42" y="82"/>
                  <a:pt x="20" y="76"/>
                  <a:pt x="10" y="59"/>
                </a:cubicBezTo>
                <a:cubicBezTo>
                  <a:pt x="0" y="42"/>
                  <a:pt x="6" y="20"/>
                  <a:pt x="23" y="10"/>
                </a:cubicBezTo>
                <a:cubicBezTo>
                  <a:pt x="40" y="0"/>
                  <a:pt x="62" y="5"/>
                  <a:pt x="72" y="23"/>
                </a:cubicBezTo>
                <a:close/>
              </a:path>
            </a:pathLst>
          </a:custGeom>
          <a:solidFill>
            <a:schemeClr val="accent4"/>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2" name="Freeform 100"/>
          <p:cNvSpPr/>
          <p:nvPr/>
        </p:nvSpPr>
        <p:spPr bwMode="auto">
          <a:xfrm>
            <a:off x="7372838" y="3092440"/>
            <a:ext cx="164635" cy="165476"/>
          </a:xfrm>
          <a:custGeom>
            <a:avLst/>
            <a:gdLst>
              <a:gd name="T0" fmla="*/ 60 w 83"/>
              <a:gd name="T1" fmla="*/ 10 h 83"/>
              <a:gd name="T2" fmla="*/ 73 w 83"/>
              <a:gd name="T3" fmla="*/ 59 h 83"/>
              <a:gd name="T4" fmla="*/ 23 w 83"/>
              <a:gd name="T5" fmla="*/ 73 h 83"/>
              <a:gd name="T6" fmla="*/ 10 w 83"/>
              <a:gd name="T7" fmla="*/ 23 h 83"/>
              <a:gd name="T8" fmla="*/ 60 w 83"/>
              <a:gd name="T9" fmla="*/ 10 h 83"/>
            </a:gdLst>
            <a:ahLst/>
            <a:cxnLst>
              <a:cxn ang="0">
                <a:pos x="T0" y="T1"/>
              </a:cxn>
              <a:cxn ang="0">
                <a:pos x="T2" y="T3"/>
              </a:cxn>
              <a:cxn ang="0">
                <a:pos x="T4" y="T5"/>
              </a:cxn>
              <a:cxn ang="0">
                <a:pos x="T6" y="T7"/>
              </a:cxn>
              <a:cxn ang="0">
                <a:pos x="T8" y="T9"/>
              </a:cxn>
            </a:cxnLst>
            <a:rect l="0" t="0" r="r" b="b"/>
            <a:pathLst>
              <a:path w="83" h="83">
                <a:moveTo>
                  <a:pt x="60" y="10"/>
                </a:moveTo>
                <a:cubicBezTo>
                  <a:pt x="77" y="20"/>
                  <a:pt x="83" y="42"/>
                  <a:pt x="73" y="59"/>
                </a:cubicBezTo>
                <a:cubicBezTo>
                  <a:pt x="63" y="77"/>
                  <a:pt x="41" y="83"/>
                  <a:pt x="23" y="73"/>
                </a:cubicBezTo>
                <a:cubicBezTo>
                  <a:pt x="6" y="63"/>
                  <a:pt x="0" y="40"/>
                  <a:pt x="10" y="23"/>
                </a:cubicBezTo>
                <a:cubicBezTo>
                  <a:pt x="20" y="6"/>
                  <a:pt x="42" y="0"/>
                  <a:pt x="60" y="10"/>
                </a:cubicBezTo>
                <a:close/>
              </a:path>
            </a:pathLst>
          </a:custGeom>
          <a:solidFill>
            <a:schemeClr val="accent5"/>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3" name="Freeform 103"/>
          <p:cNvSpPr/>
          <p:nvPr/>
        </p:nvSpPr>
        <p:spPr bwMode="auto">
          <a:xfrm>
            <a:off x="4800830" y="3092440"/>
            <a:ext cx="164635" cy="165476"/>
          </a:xfrm>
          <a:custGeom>
            <a:avLst/>
            <a:gdLst>
              <a:gd name="T0" fmla="*/ 60 w 83"/>
              <a:gd name="T1" fmla="*/ 73 h 83"/>
              <a:gd name="T2" fmla="*/ 10 w 83"/>
              <a:gd name="T3" fmla="*/ 59 h 83"/>
              <a:gd name="T4" fmla="*/ 24 w 83"/>
              <a:gd name="T5" fmla="*/ 10 h 83"/>
              <a:gd name="T6" fmla="*/ 73 w 83"/>
              <a:gd name="T7" fmla="*/ 23 h 83"/>
              <a:gd name="T8" fmla="*/ 60 w 83"/>
              <a:gd name="T9" fmla="*/ 73 h 83"/>
            </a:gdLst>
            <a:ahLst/>
            <a:cxnLst>
              <a:cxn ang="0">
                <a:pos x="T0" y="T1"/>
              </a:cxn>
              <a:cxn ang="0">
                <a:pos x="T2" y="T3"/>
              </a:cxn>
              <a:cxn ang="0">
                <a:pos x="T4" y="T5"/>
              </a:cxn>
              <a:cxn ang="0">
                <a:pos x="T6" y="T7"/>
              </a:cxn>
              <a:cxn ang="0">
                <a:pos x="T8" y="T9"/>
              </a:cxn>
            </a:cxnLst>
            <a:rect l="0" t="0" r="r" b="b"/>
            <a:pathLst>
              <a:path w="83" h="83">
                <a:moveTo>
                  <a:pt x="60" y="73"/>
                </a:moveTo>
                <a:cubicBezTo>
                  <a:pt x="43" y="83"/>
                  <a:pt x="20" y="77"/>
                  <a:pt x="10" y="59"/>
                </a:cubicBezTo>
                <a:cubicBezTo>
                  <a:pt x="0" y="42"/>
                  <a:pt x="6" y="20"/>
                  <a:pt x="24" y="10"/>
                </a:cubicBezTo>
                <a:cubicBezTo>
                  <a:pt x="41" y="0"/>
                  <a:pt x="63" y="6"/>
                  <a:pt x="73" y="23"/>
                </a:cubicBezTo>
                <a:cubicBezTo>
                  <a:pt x="83" y="40"/>
                  <a:pt x="77" y="63"/>
                  <a:pt x="60" y="73"/>
                </a:cubicBezTo>
                <a:close/>
              </a:path>
            </a:pathLst>
          </a:custGeom>
          <a:solidFill>
            <a:schemeClr val="accent1"/>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4" name="Freeform 104"/>
          <p:cNvSpPr/>
          <p:nvPr/>
        </p:nvSpPr>
        <p:spPr bwMode="auto">
          <a:xfrm>
            <a:off x="5345134" y="3636745"/>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chemeClr val="accent2"/>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5" name="Inhaltsplatzhalter 4"/>
          <p:cNvSpPr txBox="1"/>
          <p:nvPr/>
        </p:nvSpPr>
        <p:spPr>
          <a:xfrm>
            <a:off x="293275" y="4415599"/>
            <a:ext cx="4169503" cy="538609"/>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altLang="zh-CN" b="1" dirty="0">
                <a:solidFill>
                  <a:schemeClr val="tx1"/>
                </a:solidFill>
              </a:rPr>
              <a:t>Most Houses are in Tucson, Arizona</a:t>
            </a:r>
            <a:r>
              <a:rPr lang="zh-CN" altLang="en-US" sz="1200" b="1" dirty="0">
                <a:solidFill>
                  <a:schemeClr val="bg1">
                    <a:lumMod val="65000"/>
                  </a:schemeClr>
                </a:solidFill>
                <a:latin typeface="+mn-lt"/>
                <a:cs typeface="+mn-ea"/>
                <a:sym typeface="+mn-lt"/>
              </a:rPr>
              <a:t>。</a:t>
            </a:r>
            <a:r>
              <a:rPr lang="en-US" sz="1200" dirty="0">
                <a:solidFill>
                  <a:schemeClr val="bg1">
                    <a:lumMod val="65000"/>
                  </a:schemeClr>
                </a:solidFill>
                <a:latin typeface="+mn-lt"/>
                <a:cs typeface="+mn-ea"/>
                <a:sym typeface="+mn-lt"/>
              </a:rPr>
              <a:t>.</a:t>
            </a:r>
          </a:p>
        </p:txBody>
      </p:sp>
      <p:sp>
        <p:nvSpPr>
          <p:cNvPr id="26" name="Inhaltsplatzhalter 4"/>
          <p:cNvSpPr txBox="1"/>
          <p:nvPr/>
        </p:nvSpPr>
        <p:spPr>
          <a:xfrm>
            <a:off x="8882692" y="4110814"/>
            <a:ext cx="3174418" cy="1731243"/>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b="1" dirty="0">
                <a:solidFill>
                  <a:schemeClr val="tx1"/>
                </a:solidFill>
              </a:rPr>
              <a:t>We can see that most of the high value houses are not so close to the center of Tucson.</a:t>
            </a:r>
            <a:endParaRPr lang="en-US" altLang="zh-CN" sz="1200" b="1" dirty="0">
              <a:solidFill>
                <a:schemeClr val="tx1"/>
              </a:solidFill>
              <a:latin typeface="+mn-lt"/>
              <a:cs typeface="+mn-ea"/>
              <a:sym typeface="+mn-lt"/>
            </a:endParaRPr>
          </a:p>
          <a:p>
            <a:pPr marL="0" indent="0">
              <a:lnSpc>
                <a:spcPct val="100000"/>
              </a:lnSpc>
              <a:spcAft>
                <a:spcPts val="1200"/>
              </a:spcAft>
              <a:buNone/>
            </a:pPr>
            <a:r>
              <a:rPr lang="en-US" sz="1050" dirty="0">
                <a:solidFill>
                  <a:schemeClr val="bg1">
                    <a:lumMod val="65000"/>
                  </a:schemeClr>
                </a:solidFill>
                <a:latin typeface="+mn-lt"/>
                <a:cs typeface="+mn-ea"/>
                <a:sym typeface="+mn-lt"/>
              </a:rPr>
              <a:t>.</a:t>
            </a:r>
          </a:p>
        </p:txBody>
      </p:sp>
      <p:sp>
        <p:nvSpPr>
          <p:cNvPr id="32" name="Freeform 61"/>
          <p:cNvSpPr/>
          <p:nvPr/>
        </p:nvSpPr>
        <p:spPr bwMode="auto">
          <a:xfrm>
            <a:off x="8384434" y="3653113"/>
            <a:ext cx="410011" cy="383051"/>
          </a:xfrm>
          <a:custGeom>
            <a:avLst/>
            <a:gdLst>
              <a:gd name="connsiteX0" fmla="*/ 104775 w 579438"/>
              <a:gd name="connsiteY0" fmla="*/ 158750 h 541337"/>
              <a:gd name="connsiteX1" fmla="*/ 99193 w 579438"/>
              <a:gd name="connsiteY1" fmla="*/ 170591 h 541337"/>
              <a:gd name="connsiteX2" fmla="*/ 94569 w 579438"/>
              <a:gd name="connsiteY2" fmla="*/ 183072 h 541337"/>
              <a:gd name="connsiteX3" fmla="*/ 90741 w 579438"/>
              <a:gd name="connsiteY3" fmla="*/ 195872 h 541337"/>
              <a:gd name="connsiteX4" fmla="*/ 87552 w 579438"/>
              <a:gd name="connsiteY4" fmla="*/ 208833 h 541337"/>
              <a:gd name="connsiteX5" fmla="*/ 85478 w 579438"/>
              <a:gd name="connsiteY5" fmla="*/ 222434 h 541337"/>
              <a:gd name="connsiteX6" fmla="*/ 84043 w 579438"/>
              <a:gd name="connsiteY6" fmla="*/ 235875 h 541337"/>
              <a:gd name="connsiteX7" fmla="*/ 83724 w 579438"/>
              <a:gd name="connsiteY7" fmla="*/ 249955 h 541337"/>
              <a:gd name="connsiteX8" fmla="*/ 83724 w 579438"/>
              <a:gd name="connsiteY8" fmla="*/ 252196 h 541337"/>
              <a:gd name="connsiteX9" fmla="*/ 42420 w 579438"/>
              <a:gd name="connsiteY9" fmla="*/ 293638 h 541337"/>
              <a:gd name="connsiteX10" fmla="*/ 39071 w 579438"/>
              <a:gd name="connsiteY10" fmla="*/ 296518 h 541337"/>
              <a:gd name="connsiteX11" fmla="*/ 35244 w 579438"/>
              <a:gd name="connsiteY11" fmla="*/ 298438 h 541337"/>
              <a:gd name="connsiteX12" fmla="*/ 31257 w 579438"/>
              <a:gd name="connsiteY12" fmla="*/ 299718 h 541337"/>
              <a:gd name="connsiteX13" fmla="*/ 27111 w 579438"/>
              <a:gd name="connsiteY13" fmla="*/ 300038 h 541337"/>
              <a:gd name="connsiteX14" fmla="*/ 22964 w 579438"/>
              <a:gd name="connsiteY14" fmla="*/ 299718 h 541337"/>
              <a:gd name="connsiteX15" fmla="*/ 18977 w 579438"/>
              <a:gd name="connsiteY15" fmla="*/ 298438 h 541337"/>
              <a:gd name="connsiteX16" fmla="*/ 15150 w 579438"/>
              <a:gd name="connsiteY16" fmla="*/ 296518 h 541337"/>
              <a:gd name="connsiteX17" fmla="*/ 11642 w 579438"/>
              <a:gd name="connsiteY17" fmla="*/ 293638 h 541337"/>
              <a:gd name="connsiteX18" fmla="*/ 6379 w 579438"/>
              <a:gd name="connsiteY18" fmla="*/ 288358 h 541337"/>
              <a:gd name="connsiteX19" fmla="*/ 3508 w 579438"/>
              <a:gd name="connsiteY19" fmla="*/ 284837 h 541337"/>
              <a:gd name="connsiteX20" fmla="*/ 1595 w 579438"/>
              <a:gd name="connsiteY20" fmla="*/ 280997 h 541337"/>
              <a:gd name="connsiteX21" fmla="*/ 319 w 579438"/>
              <a:gd name="connsiteY21" fmla="*/ 276997 h 541337"/>
              <a:gd name="connsiteX22" fmla="*/ 0 w 579438"/>
              <a:gd name="connsiteY22" fmla="*/ 272837 h 541337"/>
              <a:gd name="connsiteX23" fmla="*/ 319 w 579438"/>
              <a:gd name="connsiteY23" fmla="*/ 268836 h 541337"/>
              <a:gd name="connsiteX24" fmla="*/ 1595 w 579438"/>
              <a:gd name="connsiteY24" fmla="*/ 264676 h 541337"/>
              <a:gd name="connsiteX25" fmla="*/ 3508 w 579438"/>
              <a:gd name="connsiteY25" fmla="*/ 260996 h 541337"/>
              <a:gd name="connsiteX26" fmla="*/ 6379 w 579438"/>
              <a:gd name="connsiteY26" fmla="*/ 257316 h 541337"/>
              <a:gd name="connsiteX27" fmla="*/ 288526 w 579438"/>
              <a:gd name="connsiteY27" fmla="*/ 71437 h 541337"/>
              <a:gd name="connsiteX28" fmla="*/ 301526 w 579438"/>
              <a:gd name="connsiteY28" fmla="*/ 71755 h 541337"/>
              <a:gd name="connsiteX29" fmla="*/ 314367 w 579438"/>
              <a:gd name="connsiteY29" fmla="*/ 73185 h 541337"/>
              <a:gd name="connsiteX30" fmla="*/ 326733 w 579438"/>
              <a:gd name="connsiteY30" fmla="*/ 75568 h 541337"/>
              <a:gd name="connsiteX31" fmla="*/ 338940 w 579438"/>
              <a:gd name="connsiteY31" fmla="*/ 78745 h 541337"/>
              <a:gd name="connsiteX32" fmla="*/ 350672 w 579438"/>
              <a:gd name="connsiteY32" fmla="*/ 82716 h 541337"/>
              <a:gd name="connsiteX33" fmla="*/ 362086 w 579438"/>
              <a:gd name="connsiteY33" fmla="*/ 87482 h 541337"/>
              <a:gd name="connsiteX34" fmla="*/ 373184 w 579438"/>
              <a:gd name="connsiteY34" fmla="*/ 93201 h 541337"/>
              <a:gd name="connsiteX35" fmla="*/ 383806 w 579438"/>
              <a:gd name="connsiteY35" fmla="*/ 99396 h 541337"/>
              <a:gd name="connsiteX36" fmla="*/ 393793 w 579438"/>
              <a:gd name="connsiteY36" fmla="*/ 106227 h 541337"/>
              <a:gd name="connsiteX37" fmla="*/ 355745 w 579438"/>
              <a:gd name="connsiteY37" fmla="*/ 144353 h 541337"/>
              <a:gd name="connsiteX38" fmla="*/ 347343 w 579438"/>
              <a:gd name="connsiteY38" fmla="*/ 139428 h 541337"/>
              <a:gd name="connsiteX39" fmla="*/ 338465 w 579438"/>
              <a:gd name="connsiteY39" fmla="*/ 134980 h 541337"/>
              <a:gd name="connsiteX40" fmla="*/ 329111 w 579438"/>
              <a:gd name="connsiteY40" fmla="*/ 131326 h 541337"/>
              <a:gd name="connsiteX41" fmla="*/ 319282 w 579438"/>
              <a:gd name="connsiteY41" fmla="*/ 128308 h 541337"/>
              <a:gd name="connsiteX42" fmla="*/ 309294 w 579438"/>
              <a:gd name="connsiteY42" fmla="*/ 126243 h 541337"/>
              <a:gd name="connsiteX43" fmla="*/ 298989 w 579438"/>
              <a:gd name="connsiteY43" fmla="*/ 124972 h 541337"/>
              <a:gd name="connsiteX44" fmla="*/ 288526 w 579438"/>
              <a:gd name="connsiteY44" fmla="*/ 124337 h 541337"/>
              <a:gd name="connsiteX45" fmla="*/ 277111 w 579438"/>
              <a:gd name="connsiteY45" fmla="*/ 124972 h 541337"/>
              <a:gd name="connsiteX46" fmla="*/ 266014 w 579438"/>
              <a:gd name="connsiteY46" fmla="*/ 126561 h 541337"/>
              <a:gd name="connsiteX47" fmla="*/ 255392 w 579438"/>
              <a:gd name="connsiteY47" fmla="*/ 128944 h 541337"/>
              <a:gd name="connsiteX48" fmla="*/ 245087 w 579438"/>
              <a:gd name="connsiteY48" fmla="*/ 132280 h 541337"/>
              <a:gd name="connsiteX49" fmla="*/ 235100 w 579438"/>
              <a:gd name="connsiteY49" fmla="*/ 136410 h 541337"/>
              <a:gd name="connsiteX50" fmla="*/ 225587 w 579438"/>
              <a:gd name="connsiteY50" fmla="*/ 141493 h 541337"/>
              <a:gd name="connsiteX51" fmla="*/ 216551 w 579438"/>
              <a:gd name="connsiteY51" fmla="*/ 147371 h 541337"/>
              <a:gd name="connsiteX52" fmla="*/ 208307 w 579438"/>
              <a:gd name="connsiteY52" fmla="*/ 153884 h 541337"/>
              <a:gd name="connsiteX53" fmla="*/ 200380 w 579438"/>
              <a:gd name="connsiteY53" fmla="*/ 161033 h 541337"/>
              <a:gd name="connsiteX54" fmla="*/ 193246 w 579438"/>
              <a:gd name="connsiteY54" fmla="*/ 168817 h 541337"/>
              <a:gd name="connsiteX55" fmla="*/ 186746 w 579438"/>
              <a:gd name="connsiteY55" fmla="*/ 177395 h 541337"/>
              <a:gd name="connsiteX56" fmla="*/ 180881 w 579438"/>
              <a:gd name="connsiteY56" fmla="*/ 186291 h 541337"/>
              <a:gd name="connsiteX57" fmla="*/ 175966 w 579438"/>
              <a:gd name="connsiteY57" fmla="*/ 195823 h 541337"/>
              <a:gd name="connsiteX58" fmla="*/ 171686 w 579438"/>
              <a:gd name="connsiteY58" fmla="*/ 205672 h 541337"/>
              <a:gd name="connsiteX59" fmla="*/ 168356 w 579438"/>
              <a:gd name="connsiteY59" fmla="*/ 216156 h 541337"/>
              <a:gd name="connsiteX60" fmla="*/ 165978 w 579438"/>
              <a:gd name="connsiteY60" fmla="*/ 226959 h 541337"/>
              <a:gd name="connsiteX61" fmla="*/ 164393 w 579438"/>
              <a:gd name="connsiteY61" fmla="*/ 238079 h 541337"/>
              <a:gd name="connsiteX62" fmla="*/ 163917 w 579438"/>
              <a:gd name="connsiteY62" fmla="*/ 249357 h 541337"/>
              <a:gd name="connsiteX63" fmla="*/ 164393 w 579438"/>
              <a:gd name="connsiteY63" fmla="*/ 260795 h 541337"/>
              <a:gd name="connsiteX64" fmla="*/ 165978 w 579438"/>
              <a:gd name="connsiteY64" fmla="*/ 271915 h 541337"/>
              <a:gd name="connsiteX65" fmla="*/ 168356 w 579438"/>
              <a:gd name="connsiteY65" fmla="*/ 282559 h 541337"/>
              <a:gd name="connsiteX66" fmla="*/ 171686 w 579438"/>
              <a:gd name="connsiteY66" fmla="*/ 292884 h 541337"/>
              <a:gd name="connsiteX67" fmla="*/ 175966 w 579438"/>
              <a:gd name="connsiteY67" fmla="*/ 302892 h 541337"/>
              <a:gd name="connsiteX68" fmla="*/ 180881 w 579438"/>
              <a:gd name="connsiteY68" fmla="*/ 312424 h 541337"/>
              <a:gd name="connsiteX69" fmla="*/ 186746 w 579438"/>
              <a:gd name="connsiteY69" fmla="*/ 321479 h 541337"/>
              <a:gd name="connsiteX70" fmla="*/ 193246 w 579438"/>
              <a:gd name="connsiteY70" fmla="*/ 329739 h 541337"/>
              <a:gd name="connsiteX71" fmla="*/ 200380 w 579438"/>
              <a:gd name="connsiteY71" fmla="*/ 337682 h 541337"/>
              <a:gd name="connsiteX72" fmla="*/ 208149 w 579438"/>
              <a:gd name="connsiteY72" fmla="*/ 344990 h 541337"/>
              <a:gd name="connsiteX73" fmla="*/ 216551 w 579438"/>
              <a:gd name="connsiteY73" fmla="*/ 351503 h 541337"/>
              <a:gd name="connsiteX74" fmla="*/ 225587 w 579438"/>
              <a:gd name="connsiteY74" fmla="*/ 357380 h 541337"/>
              <a:gd name="connsiteX75" fmla="*/ 235100 w 579438"/>
              <a:gd name="connsiteY75" fmla="*/ 362305 h 541337"/>
              <a:gd name="connsiteX76" fmla="*/ 244929 w 579438"/>
              <a:gd name="connsiteY76" fmla="*/ 366435 h 541337"/>
              <a:gd name="connsiteX77" fmla="*/ 255234 w 579438"/>
              <a:gd name="connsiteY77" fmla="*/ 369771 h 541337"/>
              <a:gd name="connsiteX78" fmla="*/ 266014 w 579438"/>
              <a:gd name="connsiteY78" fmla="*/ 372313 h 541337"/>
              <a:gd name="connsiteX79" fmla="*/ 277111 w 579438"/>
              <a:gd name="connsiteY79" fmla="*/ 373902 h 541337"/>
              <a:gd name="connsiteX80" fmla="*/ 288526 w 579438"/>
              <a:gd name="connsiteY80" fmla="*/ 374219 h 541337"/>
              <a:gd name="connsiteX81" fmla="*/ 299782 w 579438"/>
              <a:gd name="connsiteY81" fmla="*/ 373902 h 541337"/>
              <a:gd name="connsiteX82" fmla="*/ 310879 w 579438"/>
              <a:gd name="connsiteY82" fmla="*/ 372313 h 541337"/>
              <a:gd name="connsiteX83" fmla="*/ 321501 w 579438"/>
              <a:gd name="connsiteY83" fmla="*/ 369771 h 541337"/>
              <a:gd name="connsiteX84" fmla="*/ 331965 w 579438"/>
              <a:gd name="connsiteY84" fmla="*/ 366435 h 541337"/>
              <a:gd name="connsiteX85" fmla="*/ 341794 w 579438"/>
              <a:gd name="connsiteY85" fmla="*/ 362305 h 541337"/>
              <a:gd name="connsiteX86" fmla="*/ 351306 w 579438"/>
              <a:gd name="connsiteY86" fmla="*/ 357380 h 541337"/>
              <a:gd name="connsiteX87" fmla="*/ 360184 w 579438"/>
              <a:gd name="connsiteY87" fmla="*/ 351503 h 541337"/>
              <a:gd name="connsiteX88" fmla="*/ 368586 w 579438"/>
              <a:gd name="connsiteY88" fmla="*/ 344990 h 541337"/>
              <a:gd name="connsiteX89" fmla="*/ 376354 w 579438"/>
              <a:gd name="connsiteY89" fmla="*/ 337682 h 541337"/>
              <a:gd name="connsiteX90" fmla="*/ 383647 w 579438"/>
              <a:gd name="connsiteY90" fmla="*/ 329898 h 541337"/>
              <a:gd name="connsiteX91" fmla="*/ 390147 w 579438"/>
              <a:gd name="connsiteY91" fmla="*/ 321479 h 541337"/>
              <a:gd name="connsiteX92" fmla="*/ 395854 w 579438"/>
              <a:gd name="connsiteY92" fmla="*/ 312424 h 541337"/>
              <a:gd name="connsiteX93" fmla="*/ 400769 w 579438"/>
              <a:gd name="connsiteY93" fmla="*/ 302892 h 541337"/>
              <a:gd name="connsiteX94" fmla="*/ 405049 w 579438"/>
              <a:gd name="connsiteY94" fmla="*/ 293043 h 541337"/>
              <a:gd name="connsiteX95" fmla="*/ 408379 w 579438"/>
              <a:gd name="connsiteY95" fmla="*/ 282717 h 541337"/>
              <a:gd name="connsiteX96" fmla="*/ 410915 w 579438"/>
              <a:gd name="connsiteY96" fmla="*/ 271915 h 541337"/>
              <a:gd name="connsiteX97" fmla="*/ 412501 w 579438"/>
              <a:gd name="connsiteY97" fmla="*/ 260795 h 541337"/>
              <a:gd name="connsiteX98" fmla="*/ 412976 w 579438"/>
              <a:gd name="connsiteY98" fmla="*/ 249357 h 541337"/>
              <a:gd name="connsiteX99" fmla="*/ 412818 w 579438"/>
              <a:gd name="connsiteY99" fmla="*/ 243321 h 541337"/>
              <a:gd name="connsiteX100" fmla="*/ 412183 w 579438"/>
              <a:gd name="connsiteY100" fmla="*/ 237443 h 541337"/>
              <a:gd name="connsiteX101" fmla="*/ 456573 w 579438"/>
              <a:gd name="connsiteY101" fmla="*/ 192963 h 541337"/>
              <a:gd name="connsiteX102" fmla="*/ 459744 w 579438"/>
              <a:gd name="connsiteY102" fmla="*/ 203765 h 541337"/>
              <a:gd name="connsiteX103" fmla="*/ 462439 w 579438"/>
              <a:gd name="connsiteY103" fmla="*/ 214727 h 541337"/>
              <a:gd name="connsiteX104" fmla="*/ 464183 w 579438"/>
              <a:gd name="connsiteY104" fmla="*/ 226164 h 541337"/>
              <a:gd name="connsiteX105" fmla="*/ 465134 w 579438"/>
              <a:gd name="connsiteY105" fmla="*/ 237761 h 541337"/>
              <a:gd name="connsiteX106" fmla="*/ 465768 w 579438"/>
              <a:gd name="connsiteY106" fmla="*/ 249357 h 541337"/>
              <a:gd name="connsiteX107" fmla="*/ 465134 w 579438"/>
              <a:gd name="connsiteY107" fmla="*/ 262543 h 541337"/>
              <a:gd name="connsiteX108" fmla="*/ 463707 w 579438"/>
              <a:gd name="connsiteY108" fmla="*/ 275251 h 541337"/>
              <a:gd name="connsiteX109" fmla="*/ 461488 w 579438"/>
              <a:gd name="connsiteY109" fmla="*/ 287801 h 541337"/>
              <a:gd name="connsiteX110" fmla="*/ 458317 w 579438"/>
              <a:gd name="connsiteY110" fmla="*/ 300192 h 541337"/>
              <a:gd name="connsiteX111" fmla="*/ 454354 w 579438"/>
              <a:gd name="connsiteY111" fmla="*/ 311947 h 541337"/>
              <a:gd name="connsiteX112" fmla="*/ 449598 w 579438"/>
              <a:gd name="connsiteY112" fmla="*/ 323385 h 541337"/>
              <a:gd name="connsiteX113" fmla="*/ 444049 w 579438"/>
              <a:gd name="connsiteY113" fmla="*/ 334505 h 541337"/>
              <a:gd name="connsiteX114" fmla="*/ 437708 w 579438"/>
              <a:gd name="connsiteY114" fmla="*/ 345148 h 541337"/>
              <a:gd name="connsiteX115" fmla="*/ 430891 w 579438"/>
              <a:gd name="connsiteY115" fmla="*/ 355156 h 541337"/>
              <a:gd name="connsiteX116" fmla="*/ 440086 w 579438"/>
              <a:gd name="connsiteY116" fmla="*/ 364370 h 541337"/>
              <a:gd name="connsiteX117" fmla="*/ 446744 w 579438"/>
              <a:gd name="connsiteY117" fmla="*/ 357698 h 541337"/>
              <a:gd name="connsiteX118" fmla="*/ 569133 w 579438"/>
              <a:gd name="connsiteY118" fmla="*/ 480495 h 541337"/>
              <a:gd name="connsiteX119" fmla="*/ 572780 w 579438"/>
              <a:gd name="connsiteY119" fmla="*/ 484943 h 541337"/>
              <a:gd name="connsiteX120" fmla="*/ 575792 w 579438"/>
              <a:gd name="connsiteY120" fmla="*/ 489709 h 541337"/>
              <a:gd name="connsiteX121" fmla="*/ 577694 w 579438"/>
              <a:gd name="connsiteY121" fmla="*/ 494951 h 541337"/>
              <a:gd name="connsiteX122" fmla="*/ 578963 w 579438"/>
              <a:gd name="connsiteY122" fmla="*/ 500193 h 541337"/>
              <a:gd name="connsiteX123" fmla="*/ 579438 w 579438"/>
              <a:gd name="connsiteY123" fmla="*/ 505753 h 541337"/>
              <a:gd name="connsiteX124" fmla="*/ 579121 w 579438"/>
              <a:gd name="connsiteY124" fmla="*/ 511154 h 541337"/>
              <a:gd name="connsiteX125" fmla="*/ 577853 w 579438"/>
              <a:gd name="connsiteY125" fmla="*/ 516397 h 541337"/>
              <a:gd name="connsiteX126" fmla="*/ 575792 w 579438"/>
              <a:gd name="connsiteY126" fmla="*/ 521639 h 541337"/>
              <a:gd name="connsiteX127" fmla="*/ 572938 w 579438"/>
              <a:gd name="connsiteY127" fmla="*/ 526564 h 541337"/>
              <a:gd name="connsiteX128" fmla="*/ 569292 w 579438"/>
              <a:gd name="connsiteY128" fmla="*/ 531012 h 541337"/>
              <a:gd name="connsiteX129" fmla="*/ 564853 w 579438"/>
              <a:gd name="connsiteY129" fmla="*/ 534665 h 541337"/>
              <a:gd name="connsiteX130" fmla="*/ 559938 w 579438"/>
              <a:gd name="connsiteY130" fmla="*/ 537684 h 541337"/>
              <a:gd name="connsiteX131" fmla="*/ 554865 w 579438"/>
              <a:gd name="connsiteY131" fmla="*/ 539590 h 541337"/>
              <a:gd name="connsiteX132" fmla="*/ 549634 w 579438"/>
              <a:gd name="connsiteY132" fmla="*/ 540861 h 541337"/>
              <a:gd name="connsiteX133" fmla="*/ 544085 w 579438"/>
              <a:gd name="connsiteY133" fmla="*/ 541337 h 541337"/>
              <a:gd name="connsiteX134" fmla="*/ 538695 w 579438"/>
              <a:gd name="connsiteY134" fmla="*/ 540861 h 541337"/>
              <a:gd name="connsiteX135" fmla="*/ 533463 w 579438"/>
              <a:gd name="connsiteY135" fmla="*/ 539590 h 541337"/>
              <a:gd name="connsiteX136" fmla="*/ 528231 w 579438"/>
              <a:gd name="connsiteY136" fmla="*/ 537684 h 541337"/>
              <a:gd name="connsiteX137" fmla="*/ 523317 w 579438"/>
              <a:gd name="connsiteY137" fmla="*/ 534665 h 541337"/>
              <a:gd name="connsiteX138" fmla="*/ 519195 w 579438"/>
              <a:gd name="connsiteY138" fmla="*/ 531012 h 541337"/>
              <a:gd name="connsiteX139" fmla="*/ 396806 w 579438"/>
              <a:gd name="connsiteY139" fmla="*/ 408056 h 541337"/>
              <a:gd name="connsiteX140" fmla="*/ 403464 w 579438"/>
              <a:gd name="connsiteY140" fmla="*/ 401384 h 541337"/>
              <a:gd name="connsiteX141" fmla="*/ 394110 w 579438"/>
              <a:gd name="connsiteY141" fmla="*/ 392329 h 541337"/>
              <a:gd name="connsiteX142" fmla="*/ 384123 w 579438"/>
              <a:gd name="connsiteY142" fmla="*/ 399319 h 541337"/>
              <a:gd name="connsiteX143" fmla="*/ 373501 w 579438"/>
              <a:gd name="connsiteY143" fmla="*/ 405673 h 541337"/>
              <a:gd name="connsiteX144" fmla="*/ 362562 w 579438"/>
              <a:gd name="connsiteY144" fmla="*/ 411074 h 541337"/>
              <a:gd name="connsiteX145" fmla="*/ 351147 w 579438"/>
              <a:gd name="connsiteY145" fmla="*/ 415840 h 541337"/>
              <a:gd name="connsiteX146" fmla="*/ 339099 w 579438"/>
              <a:gd name="connsiteY146" fmla="*/ 419970 h 541337"/>
              <a:gd name="connsiteX147" fmla="*/ 327050 w 579438"/>
              <a:gd name="connsiteY147" fmla="*/ 423147 h 541337"/>
              <a:gd name="connsiteX148" fmla="*/ 314367 w 579438"/>
              <a:gd name="connsiteY148" fmla="*/ 425371 h 541337"/>
              <a:gd name="connsiteX149" fmla="*/ 301526 w 579438"/>
              <a:gd name="connsiteY149" fmla="*/ 426801 h 541337"/>
              <a:gd name="connsiteX150" fmla="*/ 288526 w 579438"/>
              <a:gd name="connsiteY150" fmla="*/ 427437 h 541337"/>
              <a:gd name="connsiteX151" fmla="*/ 274575 w 579438"/>
              <a:gd name="connsiteY151" fmla="*/ 426801 h 541337"/>
              <a:gd name="connsiteX152" fmla="*/ 261099 w 579438"/>
              <a:gd name="connsiteY152" fmla="*/ 425213 h 541337"/>
              <a:gd name="connsiteX153" fmla="*/ 247624 w 579438"/>
              <a:gd name="connsiteY153" fmla="*/ 422671 h 541337"/>
              <a:gd name="connsiteX154" fmla="*/ 234783 w 579438"/>
              <a:gd name="connsiteY154" fmla="*/ 419017 h 541337"/>
              <a:gd name="connsiteX155" fmla="*/ 222417 w 579438"/>
              <a:gd name="connsiteY155" fmla="*/ 414728 h 541337"/>
              <a:gd name="connsiteX156" fmla="*/ 210368 w 579438"/>
              <a:gd name="connsiteY156" fmla="*/ 409168 h 541337"/>
              <a:gd name="connsiteX157" fmla="*/ 198954 w 579438"/>
              <a:gd name="connsiteY157" fmla="*/ 402972 h 541337"/>
              <a:gd name="connsiteX158" fmla="*/ 187856 w 579438"/>
              <a:gd name="connsiteY158" fmla="*/ 396142 h 541337"/>
              <a:gd name="connsiteX159" fmla="*/ 177551 w 579438"/>
              <a:gd name="connsiteY159" fmla="*/ 388199 h 541337"/>
              <a:gd name="connsiteX160" fmla="*/ 167722 w 579438"/>
              <a:gd name="connsiteY160" fmla="*/ 379779 h 541337"/>
              <a:gd name="connsiteX161" fmla="*/ 158527 w 579438"/>
              <a:gd name="connsiteY161" fmla="*/ 370566 h 541337"/>
              <a:gd name="connsiteX162" fmla="*/ 150125 w 579438"/>
              <a:gd name="connsiteY162" fmla="*/ 360716 h 541337"/>
              <a:gd name="connsiteX163" fmla="*/ 142198 w 579438"/>
              <a:gd name="connsiteY163" fmla="*/ 350232 h 541337"/>
              <a:gd name="connsiteX164" fmla="*/ 135381 w 579438"/>
              <a:gd name="connsiteY164" fmla="*/ 339112 h 541337"/>
              <a:gd name="connsiteX165" fmla="*/ 129198 w 579438"/>
              <a:gd name="connsiteY165" fmla="*/ 327674 h 541337"/>
              <a:gd name="connsiteX166" fmla="*/ 123649 w 579438"/>
              <a:gd name="connsiteY166" fmla="*/ 315601 h 541337"/>
              <a:gd name="connsiteX167" fmla="*/ 119369 w 579438"/>
              <a:gd name="connsiteY167" fmla="*/ 303210 h 541337"/>
              <a:gd name="connsiteX168" fmla="*/ 115881 w 579438"/>
              <a:gd name="connsiteY168" fmla="*/ 290343 h 541337"/>
              <a:gd name="connsiteX169" fmla="*/ 113186 w 579438"/>
              <a:gd name="connsiteY169" fmla="*/ 276840 h 541337"/>
              <a:gd name="connsiteX170" fmla="*/ 111601 w 579438"/>
              <a:gd name="connsiteY170" fmla="*/ 263337 h 541337"/>
              <a:gd name="connsiteX171" fmla="*/ 111125 w 579438"/>
              <a:gd name="connsiteY171" fmla="*/ 249357 h 541337"/>
              <a:gd name="connsiteX172" fmla="*/ 111601 w 579438"/>
              <a:gd name="connsiteY172" fmla="*/ 235537 h 541337"/>
              <a:gd name="connsiteX173" fmla="*/ 113186 w 579438"/>
              <a:gd name="connsiteY173" fmla="*/ 221875 h 541337"/>
              <a:gd name="connsiteX174" fmla="*/ 115881 w 579438"/>
              <a:gd name="connsiteY174" fmla="*/ 208531 h 541337"/>
              <a:gd name="connsiteX175" fmla="*/ 119369 w 579438"/>
              <a:gd name="connsiteY175" fmla="*/ 195664 h 541337"/>
              <a:gd name="connsiteX176" fmla="*/ 123649 w 579438"/>
              <a:gd name="connsiteY176" fmla="*/ 183114 h 541337"/>
              <a:gd name="connsiteX177" fmla="*/ 129198 w 579438"/>
              <a:gd name="connsiteY177" fmla="*/ 171200 h 541337"/>
              <a:gd name="connsiteX178" fmla="*/ 135381 w 579438"/>
              <a:gd name="connsiteY178" fmla="*/ 159444 h 541337"/>
              <a:gd name="connsiteX179" fmla="*/ 142198 w 579438"/>
              <a:gd name="connsiteY179" fmla="*/ 148642 h 541337"/>
              <a:gd name="connsiteX180" fmla="*/ 150125 w 579438"/>
              <a:gd name="connsiteY180" fmla="*/ 138157 h 541337"/>
              <a:gd name="connsiteX181" fmla="*/ 158527 w 579438"/>
              <a:gd name="connsiteY181" fmla="*/ 128308 h 541337"/>
              <a:gd name="connsiteX182" fmla="*/ 167722 w 579438"/>
              <a:gd name="connsiteY182" fmla="*/ 119094 h 541337"/>
              <a:gd name="connsiteX183" fmla="*/ 177551 w 579438"/>
              <a:gd name="connsiteY183" fmla="*/ 110516 h 541337"/>
              <a:gd name="connsiteX184" fmla="*/ 187856 w 579438"/>
              <a:gd name="connsiteY184" fmla="*/ 102732 h 541337"/>
              <a:gd name="connsiteX185" fmla="*/ 198954 w 579438"/>
              <a:gd name="connsiteY185" fmla="*/ 95584 h 541337"/>
              <a:gd name="connsiteX186" fmla="*/ 210368 w 579438"/>
              <a:gd name="connsiteY186" fmla="*/ 89388 h 541337"/>
              <a:gd name="connsiteX187" fmla="*/ 222417 w 579438"/>
              <a:gd name="connsiteY187" fmla="*/ 84146 h 541337"/>
              <a:gd name="connsiteX188" fmla="*/ 234783 w 579438"/>
              <a:gd name="connsiteY188" fmla="*/ 79698 h 541337"/>
              <a:gd name="connsiteX189" fmla="*/ 247624 w 579438"/>
              <a:gd name="connsiteY189" fmla="*/ 76044 h 541337"/>
              <a:gd name="connsiteX190" fmla="*/ 261099 w 579438"/>
              <a:gd name="connsiteY190" fmla="*/ 73661 h 541337"/>
              <a:gd name="connsiteX191" fmla="*/ 274575 w 579438"/>
              <a:gd name="connsiteY191" fmla="*/ 72073 h 541337"/>
              <a:gd name="connsiteX192" fmla="*/ 561981 w 579438"/>
              <a:gd name="connsiteY192" fmla="*/ 0 h 541337"/>
              <a:gd name="connsiteX193" fmla="*/ 563410 w 579438"/>
              <a:gd name="connsiteY193" fmla="*/ 0 h 541337"/>
              <a:gd name="connsiteX194" fmla="*/ 567059 w 579438"/>
              <a:gd name="connsiteY194" fmla="*/ 158 h 541337"/>
              <a:gd name="connsiteX195" fmla="*/ 570074 w 579438"/>
              <a:gd name="connsiteY195" fmla="*/ 1108 h 541337"/>
              <a:gd name="connsiteX196" fmla="*/ 572613 w 579438"/>
              <a:gd name="connsiteY196" fmla="*/ 2375 h 541337"/>
              <a:gd name="connsiteX197" fmla="*/ 574359 w 579438"/>
              <a:gd name="connsiteY197" fmla="*/ 4434 h 541337"/>
              <a:gd name="connsiteX198" fmla="*/ 575628 w 579438"/>
              <a:gd name="connsiteY198" fmla="*/ 6968 h 541337"/>
              <a:gd name="connsiteX199" fmla="*/ 576263 w 579438"/>
              <a:gd name="connsiteY199" fmla="*/ 10135 h 541337"/>
              <a:gd name="connsiteX200" fmla="*/ 576263 w 579438"/>
              <a:gd name="connsiteY200" fmla="*/ 14094 h 541337"/>
              <a:gd name="connsiteX201" fmla="*/ 571820 w 579438"/>
              <a:gd name="connsiteY201" fmla="*/ 109587 h 541337"/>
              <a:gd name="connsiteX202" fmla="*/ 571661 w 579438"/>
              <a:gd name="connsiteY202" fmla="*/ 112437 h 541337"/>
              <a:gd name="connsiteX203" fmla="*/ 571185 w 579438"/>
              <a:gd name="connsiteY203" fmla="*/ 114971 h 541337"/>
              <a:gd name="connsiteX204" fmla="*/ 570233 w 579438"/>
              <a:gd name="connsiteY204" fmla="*/ 117663 h 541337"/>
              <a:gd name="connsiteX205" fmla="*/ 568964 w 579438"/>
              <a:gd name="connsiteY205" fmla="*/ 119880 h 541337"/>
              <a:gd name="connsiteX206" fmla="*/ 567059 w 579438"/>
              <a:gd name="connsiteY206" fmla="*/ 121939 h 541337"/>
              <a:gd name="connsiteX207" fmla="*/ 564520 w 579438"/>
              <a:gd name="connsiteY207" fmla="*/ 123681 h 541337"/>
              <a:gd name="connsiteX208" fmla="*/ 561823 w 579438"/>
              <a:gd name="connsiteY208" fmla="*/ 124948 h 541337"/>
              <a:gd name="connsiteX209" fmla="*/ 559601 w 579438"/>
              <a:gd name="connsiteY209" fmla="*/ 125106 h 541337"/>
              <a:gd name="connsiteX210" fmla="*/ 557380 w 579438"/>
              <a:gd name="connsiteY210" fmla="*/ 124631 h 541337"/>
              <a:gd name="connsiteX211" fmla="*/ 555475 w 579438"/>
              <a:gd name="connsiteY211" fmla="*/ 123839 h 541337"/>
              <a:gd name="connsiteX212" fmla="*/ 553571 w 579438"/>
              <a:gd name="connsiteY212" fmla="*/ 122572 h 541337"/>
              <a:gd name="connsiteX213" fmla="*/ 551984 w 579438"/>
              <a:gd name="connsiteY213" fmla="*/ 120989 h 541337"/>
              <a:gd name="connsiteX214" fmla="*/ 550239 w 579438"/>
              <a:gd name="connsiteY214" fmla="*/ 119405 h 541337"/>
              <a:gd name="connsiteX215" fmla="*/ 520723 w 579438"/>
              <a:gd name="connsiteY215" fmla="*/ 90108 h 541337"/>
              <a:gd name="connsiteX216" fmla="*/ 509774 w 579438"/>
              <a:gd name="connsiteY216" fmla="*/ 101193 h 541337"/>
              <a:gd name="connsiteX217" fmla="*/ 419324 w 579438"/>
              <a:gd name="connsiteY217" fmla="*/ 191301 h 541337"/>
              <a:gd name="connsiteX218" fmla="*/ 391713 w 579438"/>
              <a:gd name="connsiteY218" fmla="*/ 219173 h 541337"/>
              <a:gd name="connsiteX219" fmla="*/ 298564 w 579438"/>
              <a:gd name="connsiteY219" fmla="*/ 312131 h 541337"/>
              <a:gd name="connsiteX220" fmla="*/ 293169 w 579438"/>
              <a:gd name="connsiteY220" fmla="*/ 317516 h 541337"/>
              <a:gd name="connsiteX221" fmla="*/ 290313 w 579438"/>
              <a:gd name="connsiteY221" fmla="*/ 319733 h 541337"/>
              <a:gd name="connsiteX222" fmla="*/ 287298 w 579438"/>
              <a:gd name="connsiteY222" fmla="*/ 321633 h 541337"/>
              <a:gd name="connsiteX223" fmla="*/ 284124 w 579438"/>
              <a:gd name="connsiteY223" fmla="*/ 322900 h 541337"/>
              <a:gd name="connsiteX224" fmla="*/ 280633 w 579438"/>
              <a:gd name="connsiteY224" fmla="*/ 323692 h 541337"/>
              <a:gd name="connsiteX225" fmla="*/ 279681 w 579438"/>
              <a:gd name="connsiteY225" fmla="*/ 323692 h 541337"/>
              <a:gd name="connsiteX226" fmla="*/ 278888 w 579438"/>
              <a:gd name="connsiteY226" fmla="*/ 323850 h 541337"/>
              <a:gd name="connsiteX227" fmla="*/ 277935 w 579438"/>
              <a:gd name="connsiteY227" fmla="*/ 323850 h 541337"/>
              <a:gd name="connsiteX228" fmla="*/ 273810 w 579438"/>
              <a:gd name="connsiteY228" fmla="*/ 323534 h 541337"/>
              <a:gd name="connsiteX229" fmla="*/ 269843 w 579438"/>
              <a:gd name="connsiteY229" fmla="*/ 322267 h 541337"/>
              <a:gd name="connsiteX230" fmla="*/ 266034 w 579438"/>
              <a:gd name="connsiteY230" fmla="*/ 320366 h 541337"/>
              <a:gd name="connsiteX231" fmla="*/ 262702 w 579438"/>
              <a:gd name="connsiteY231" fmla="*/ 317516 h 541337"/>
              <a:gd name="connsiteX232" fmla="*/ 257306 w 579438"/>
              <a:gd name="connsiteY232" fmla="*/ 312131 h 541337"/>
              <a:gd name="connsiteX233" fmla="*/ 237471 w 579438"/>
              <a:gd name="connsiteY233" fmla="*/ 292336 h 541337"/>
              <a:gd name="connsiteX234" fmla="*/ 190500 w 579438"/>
              <a:gd name="connsiteY234" fmla="*/ 245303 h 541337"/>
              <a:gd name="connsiteX235" fmla="*/ 191452 w 579438"/>
              <a:gd name="connsiteY235" fmla="*/ 235643 h 541337"/>
              <a:gd name="connsiteX236" fmla="*/ 193198 w 579438"/>
              <a:gd name="connsiteY236" fmla="*/ 226141 h 541337"/>
              <a:gd name="connsiteX237" fmla="*/ 195737 w 579438"/>
              <a:gd name="connsiteY237" fmla="*/ 217114 h 541337"/>
              <a:gd name="connsiteX238" fmla="*/ 199228 w 579438"/>
              <a:gd name="connsiteY238" fmla="*/ 208246 h 541337"/>
              <a:gd name="connsiteX239" fmla="*/ 203671 w 579438"/>
              <a:gd name="connsiteY239" fmla="*/ 200011 h 541337"/>
              <a:gd name="connsiteX240" fmla="*/ 208749 w 579438"/>
              <a:gd name="connsiteY240" fmla="*/ 192093 h 541337"/>
              <a:gd name="connsiteX241" fmla="*/ 277935 w 579438"/>
              <a:gd name="connsiteY241" fmla="*/ 261139 h 541337"/>
              <a:gd name="connsiteX242" fmla="*/ 280633 w 579438"/>
              <a:gd name="connsiteY242" fmla="*/ 258447 h 541337"/>
              <a:gd name="connsiteX243" fmla="*/ 485019 w 579438"/>
              <a:gd name="connsiteY243" fmla="*/ 54318 h 541337"/>
              <a:gd name="connsiteX244" fmla="*/ 469786 w 579438"/>
              <a:gd name="connsiteY244" fmla="*/ 39273 h 541337"/>
              <a:gd name="connsiteX245" fmla="*/ 455028 w 579438"/>
              <a:gd name="connsiteY245" fmla="*/ 24071 h 541337"/>
              <a:gd name="connsiteX246" fmla="*/ 453441 w 579438"/>
              <a:gd name="connsiteY246" fmla="*/ 22645 h 541337"/>
              <a:gd name="connsiteX247" fmla="*/ 452171 w 579438"/>
              <a:gd name="connsiteY247" fmla="*/ 21062 h 541337"/>
              <a:gd name="connsiteX248" fmla="*/ 451219 w 579438"/>
              <a:gd name="connsiteY248" fmla="*/ 19478 h 541337"/>
              <a:gd name="connsiteX249" fmla="*/ 450426 w 579438"/>
              <a:gd name="connsiteY249" fmla="*/ 17736 h 541337"/>
              <a:gd name="connsiteX250" fmla="*/ 450109 w 579438"/>
              <a:gd name="connsiteY250" fmla="*/ 15836 h 541337"/>
              <a:gd name="connsiteX251" fmla="*/ 450267 w 579438"/>
              <a:gd name="connsiteY251" fmla="*/ 13461 h 541337"/>
              <a:gd name="connsiteX252" fmla="*/ 451219 w 579438"/>
              <a:gd name="connsiteY252" fmla="*/ 11243 h 541337"/>
              <a:gd name="connsiteX253" fmla="*/ 452806 w 579438"/>
              <a:gd name="connsiteY253" fmla="*/ 8551 h 541337"/>
              <a:gd name="connsiteX254" fmla="*/ 454552 w 579438"/>
              <a:gd name="connsiteY254" fmla="*/ 6809 h 541337"/>
              <a:gd name="connsiteX255" fmla="*/ 456615 w 579438"/>
              <a:gd name="connsiteY255" fmla="*/ 5542 h 541337"/>
              <a:gd name="connsiteX256" fmla="*/ 459154 w 579438"/>
              <a:gd name="connsiteY256" fmla="*/ 5067 h 541337"/>
              <a:gd name="connsiteX257" fmla="*/ 461534 w 579438"/>
              <a:gd name="connsiteY257" fmla="*/ 4751 h 541337"/>
              <a:gd name="connsiteX258" fmla="*/ 464073 w 579438"/>
              <a:gd name="connsiteY258" fmla="*/ 4592 h 54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579438" h="541337">
                <a:moveTo>
                  <a:pt x="104775" y="158750"/>
                </a:moveTo>
                <a:lnTo>
                  <a:pt x="99193" y="170591"/>
                </a:lnTo>
                <a:lnTo>
                  <a:pt x="94569" y="183072"/>
                </a:lnTo>
                <a:lnTo>
                  <a:pt x="90741" y="195872"/>
                </a:lnTo>
                <a:lnTo>
                  <a:pt x="87552" y="208833"/>
                </a:lnTo>
                <a:lnTo>
                  <a:pt x="85478" y="222434"/>
                </a:lnTo>
                <a:lnTo>
                  <a:pt x="84043" y="235875"/>
                </a:lnTo>
                <a:lnTo>
                  <a:pt x="83724" y="249955"/>
                </a:lnTo>
                <a:lnTo>
                  <a:pt x="83724" y="252196"/>
                </a:lnTo>
                <a:lnTo>
                  <a:pt x="42420" y="293638"/>
                </a:lnTo>
                <a:lnTo>
                  <a:pt x="39071" y="296518"/>
                </a:lnTo>
                <a:lnTo>
                  <a:pt x="35244" y="298438"/>
                </a:lnTo>
                <a:lnTo>
                  <a:pt x="31257" y="299718"/>
                </a:lnTo>
                <a:lnTo>
                  <a:pt x="27111" y="300038"/>
                </a:lnTo>
                <a:lnTo>
                  <a:pt x="22964" y="299718"/>
                </a:lnTo>
                <a:lnTo>
                  <a:pt x="18977" y="298438"/>
                </a:lnTo>
                <a:lnTo>
                  <a:pt x="15150" y="296518"/>
                </a:lnTo>
                <a:lnTo>
                  <a:pt x="11642" y="293638"/>
                </a:lnTo>
                <a:lnTo>
                  <a:pt x="6379" y="288358"/>
                </a:lnTo>
                <a:lnTo>
                  <a:pt x="3508" y="284837"/>
                </a:lnTo>
                <a:lnTo>
                  <a:pt x="1595" y="280997"/>
                </a:lnTo>
                <a:lnTo>
                  <a:pt x="319" y="276997"/>
                </a:lnTo>
                <a:lnTo>
                  <a:pt x="0" y="272837"/>
                </a:lnTo>
                <a:lnTo>
                  <a:pt x="319" y="268836"/>
                </a:lnTo>
                <a:lnTo>
                  <a:pt x="1595" y="264676"/>
                </a:lnTo>
                <a:lnTo>
                  <a:pt x="3508" y="260996"/>
                </a:lnTo>
                <a:lnTo>
                  <a:pt x="6379" y="257316"/>
                </a:lnTo>
                <a:close/>
                <a:moveTo>
                  <a:pt x="288526" y="71437"/>
                </a:moveTo>
                <a:lnTo>
                  <a:pt x="301526" y="71755"/>
                </a:lnTo>
                <a:lnTo>
                  <a:pt x="314367" y="73185"/>
                </a:lnTo>
                <a:lnTo>
                  <a:pt x="326733" y="75568"/>
                </a:lnTo>
                <a:lnTo>
                  <a:pt x="338940" y="78745"/>
                </a:lnTo>
                <a:lnTo>
                  <a:pt x="350672" y="82716"/>
                </a:lnTo>
                <a:lnTo>
                  <a:pt x="362086" y="87482"/>
                </a:lnTo>
                <a:lnTo>
                  <a:pt x="373184" y="93201"/>
                </a:lnTo>
                <a:lnTo>
                  <a:pt x="383806" y="99396"/>
                </a:lnTo>
                <a:lnTo>
                  <a:pt x="393793" y="106227"/>
                </a:lnTo>
                <a:lnTo>
                  <a:pt x="355745" y="144353"/>
                </a:lnTo>
                <a:lnTo>
                  <a:pt x="347343" y="139428"/>
                </a:lnTo>
                <a:lnTo>
                  <a:pt x="338465" y="134980"/>
                </a:lnTo>
                <a:lnTo>
                  <a:pt x="329111" y="131326"/>
                </a:lnTo>
                <a:lnTo>
                  <a:pt x="319282" y="128308"/>
                </a:lnTo>
                <a:lnTo>
                  <a:pt x="309294" y="126243"/>
                </a:lnTo>
                <a:lnTo>
                  <a:pt x="298989" y="124972"/>
                </a:lnTo>
                <a:lnTo>
                  <a:pt x="288526" y="124337"/>
                </a:lnTo>
                <a:lnTo>
                  <a:pt x="277111" y="124972"/>
                </a:lnTo>
                <a:lnTo>
                  <a:pt x="266014" y="126561"/>
                </a:lnTo>
                <a:lnTo>
                  <a:pt x="255392" y="128944"/>
                </a:lnTo>
                <a:lnTo>
                  <a:pt x="245087" y="132280"/>
                </a:lnTo>
                <a:lnTo>
                  <a:pt x="235100" y="136410"/>
                </a:lnTo>
                <a:lnTo>
                  <a:pt x="225587" y="141493"/>
                </a:lnTo>
                <a:lnTo>
                  <a:pt x="216551" y="147371"/>
                </a:lnTo>
                <a:lnTo>
                  <a:pt x="208307" y="153884"/>
                </a:lnTo>
                <a:lnTo>
                  <a:pt x="200380" y="161033"/>
                </a:lnTo>
                <a:lnTo>
                  <a:pt x="193246" y="168817"/>
                </a:lnTo>
                <a:lnTo>
                  <a:pt x="186746" y="177395"/>
                </a:lnTo>
                <a:lnTo>
                  <a:pt x="180881" y="186291"/>
                </a:lnTo>
                <a:lnTo>
                  <a:pt x="175966" y="195823"/>
                </a:lnTo>
                <a:lnTo>
                  <a:pt x="171686" y="205672"/>
                </a:lnTo>
                <a:lnTo>
                  <a:pt x="168356" y="216156"/>
                </a:lnTo>
                <a:lnTo>
                  <a:pt x="165978" y="226959"/>
                </a:lnTo>
                <a:lnTo>
                  <a:pt x="164393" y="238079"/>
                </a:lnTo>
                <a:lnTo>
                  <a:pt x="163917" y="249357"/>
                </a:lnTo>
                <a:lnTo>
                  <a:pt x="164393" y="260795"/>
                </a:lnTo>
                <a:lnTo>
                  <a:pt x="165978" y="271915"/>
                </a:lnTo>
                <a:lnTo>
                  <a:pt x="168356" y="282559"/>
                </a:lnTo>
                <a:lnTo>
                  <a:pt x="171686" y="292884"/>
                </a:lnTo>
                <a:lnTo>
                  <a:pt x="175966" y="302892"/>
                </a:lnTo>
                <a:lnTo>
                  <a:pt x="180881" y="312424"/>
                </a:lnTo>
                <a:lnTo>
                  <a:pt x="186746" y="321479"/>
                </a:lnTo>
                <a:lnTo>
                  <a:pt x="193246" y="329739"/>
                </a:lnTo>
                <a:lnTo>
                  <a:pt x="200380" y="337682"/>
                </a:lnTo>
                <a:lnTo>
                  <a:pt x="208149" y="344990"/>
                </a:lnTo>
                <a:lnTo>
                  <a:pt x="216551" y="351503"/>
                </a:lnTo>
                <a:lnTo>
                  <a:pt x="225587" y="357380"/>
                </a:lnTo>
                <a:lnTo>
                  <a:pt x="235100" y="362305"/>
                </a:lnTo>
                <a:lnTo>
                  <a:pt x="244929" y="366435"/>
                </a:lnTo>
                <a:lnTo>
                  <a:pt x="255234" y="369771"/>
                </a:lnTo>
                <a:lnTo>
                  <a:pt x="266014" y="372313"/>
                </a:lnTo>
                <a:lnTo>
                  <a:pt x="277111" y="373902"/>
                </a:lnTo>
                <a:lnTo>
                  <a:pt x="288526" y="374219"/>
                </a:lnTo>
                <a:lnTo>
                  <a:pt x="299782" y="373902"/>
                </a:lnTo>
                <a:lnTo>
                  <a:pt x="310879" y="372313"/>
                </a:lnTo>
                <a:lnTo>
                  <a:pt x="321501" y="369771"/>
                </a:lnTo>
                <a:lnTo>
                  <a:pt x="331965" y="366435"/>
                </a:lnTo>
                <a:lnTo>
                  <a:pt x="341794" y="362305"/>
                </a:lnTo>
                <a:lnTo>
                  <a:pt x="351306" y="357380"/>
                </a:lnTo>
                <a:lnTo>
                  <a:pt x="360184" y="351503"/>
                </a:lnTo>
                <a:lnTo>
                  <a:pt x="368586" y="344990"/>
                </a:lnTo>
                <a:lnTo>
                  <a:pt x="376354" y="337682"/>
                </a:lnTo>
                <a:lnTo>
                  <a:pt x="383647" y="329898"/>
                </a:lnTo>
                <a:lnTo>
                  <a:pt x="390147" y="321479"/>
                </a:lnTo>
                <a:lnTo>
                  <a:pt x="395854" y="312424"/>
                </a:lnTo>
                <a:lnTo>
                  <a:pt x="400769" y="302892"/>
                </a:lnTo>
                <a:lnTo>
                  <a:pt x="405049" y="293043"/>
                </a:lnTo>
                <a:lnTo>
                  <a:pt x="408379" y="282717"/>
                </a:lnTo>
                <a:lnTo>
                  <a:pt x="410915" y="271915"/>
                </a:lnTo>
                <a:lnTo>
                  <a:pt x="412501" y="260795"/>
                </a:lnTo>
                <a:lnTo>
                  <a:pt x="412976" y="249357"/>
                </a:lnTo>
                <a:lnTo>
                  <a:pt x="412818" y="243321"/>
                </a:lnTo>
                <a:lnTo>
                  <a:pt x="412183" y="237443"/>
                </a:lnTo>
                <a:lnTo>
                  <a:pt x="456573" y="192963"/>
                </a:lnTo>
                <a:lnTo>
                  <a:pt x="459744" y="203765"/>
                </a:lnTo>
                <a:lnTo>
                  <a:pt x="462439" y="214727"/>
                </a:lnTo>
                <a:lnTo>
                  <a:pt x="464183" y="226164"/>
                </a:lnTo>
                <a:lnTo>
                  <a:pt x="465134" y="237761"/>
                </a:lnTo>
                <a:lnTo>
                  <a:pt x="465768" y="249357"/>
                </a:lnTo>
                <a:lnTo>
                  <a:pt x="465134" y="262543"/>
                </a:lnTo>
                <a:lnTo>
                  <a:pt x="463707" y="275251"/>
                </a:lnTo>
                <a:lnTo>
                  <a:pt x="461488" y="287801"/>
                </a:lnTo>
                <a:lnTo>
                  <a:pt x="458317" y="300192"/>
                </a:lnTo>
                <a:lnTo>
                  <a:pt x="454354" y="311947"/>
                </a:lnTo>
                <a:lnTo>
                  <a:pt x="449598" y="323385"/>
                </a:lnTo>
                <a:lnTo>
                  <a:pt x="444049" y="334505"/>
                </a:lnTo>
                <a:lnTo>
                  <a:pt x="437708" y="345148"/>
                </a:lnTo>
                <a:lnTo>
                  <a:pt x="430891" y="355156"/>
                </a:lnTo>
                <a:lnTo>
                  <a:pt x="440086" y="364370"/>
                </a:lnTo>
                <a:lnTo>
                  <a:pt x="446744" y="357698"/>
                </a:lnTo>
                <a:lnTo>
                  <a:pt x="569133" y="480495"/>
                </a:lnTo>
                <a:lnTo>
                  <a:pt x="572780" y="484943"/>
                </a:lnTo>
                <a:lnTo>
                  <a:pt x="575792" y="489709"/>
                </a:lnTo>
                <a:lnTo>
                  <a:pt x="577694" y="494951"/>
                </a:lnTo>
                <a:lnTo>
                  <a:pt x="578963" y="500193"/>
                </a:lnTo>
                <a:lnTo>
                  <a:pt x="579438" y="505753"/>
                </a:lnTo>
                <a:lnTo>
                  <a:pt x="579121" y="511154"/>
                </a:lnTo>
                <a:lnTo>
                  <a:pt x="577853" y="516397"/>
                </a:lnTo>
                <a:lnTo>
                  <a:pt x="575792" y="521639"/>
                </a:lnTo>
                <a:lnTo>
                  <a:pt x="572938" y="526564"/>
                </a:lnTo>
                <a:lnTo>
                  <a:pt x="569292" y="531012"/>
                </a:lnTo>
                <a:lnTo>
                  <a:pt x="564853" y="534665"/>
                </a:lnTo>
                <a:lnTo>
                  <a:pt x="559938" y="537684"/>
                </a:lnTo>
                <a:lnTo>
                  <a:pt x="554865" y="539590"/>
                </a:lnTo>
                <a:lnTo>
                  <a:pt x="549634" y="540861"/>
                </a:lnTo>
                <a:lnTo>
                  <a:pt x="544085" y="541337"/>
                </a:lnTo>
                <a:lnTo>
                  <a:pt x="538695" y="540861"/>
                </a:lnTo>
                <a:lnTo>
                  <a:pt x="533463" y="539590"/>
                </a:lnTo>
                <a:lnTo>
                  <a:pt x="528231" y="537684"/>
                </a:lnTo>
                <a:lnTo>
                  <a:pt x="523317" y="534665"/>
                </a:lnTo>
                <a:lnTo>
                  <a:pt x="519195" y="531012"/>
                </a:lnTo>
                <a:lnTo>
                  <a:pt x="396806" y="408056"/>
                </a:lnTo>
                <a:lnTo>
                  <a:pt x="403464" y="401384"/>
                </a:lnTo>
                <a:lnTo>
                  <a:pt x="394110" y="392329"/>
                </a:lnTo>
                <a:lnTo>
                  <a:pt x="384123" y="399319"/>
                </a:lnTo>
                <a:lnTo>
                  <a:pt x="373501" y="405673"/>
                </a:lnTo>
                <a:lnTo>
                  <a:pt x="362562" y="411074"/>
                </a:lnTo>
                <a:lnTo>
                  <a:pt x="351147" y="415840"/>
                </a:lnTo>
                <a:lnTo>
                  <a:pt x="339099" y="419970"/>
                </a:lnTo>
                <a:lnTo>
                  <a:pt x="327050" y="423147"/>
                </a:lnTo>
                <a:lnTo>
                  <a:pt x="314367" y="425371"/>
                </a:lnTo>
                <a:lnTo>
                  <a:pt x="301526" y="426801"/>
                </a:lnTo>
                <a:lnTo>
                  <a:pt x="288526" y="427437"/>
                </a:lnTo>
                <a:lnTo>
                  <a:pt x="274575" y="426801"/>
                </a:lnTo>
                <a:lnTo>
                  <a:pt x="261099" y="425213"/>
                </a:lnTo>
                <a:lnTo>
                  <a:pt x="247624" y="422671"/>
                </a:lnTo>
                <a:lnTo>
                  <a:pt x="234783" y="419017"/>
                </a:lnTo>
                <a:lnTo>
                  <a:pt x="222417" y="414728"/>
                </a:lnTo>
                <a:lnTo>
                  <a:pt x="210368" y="409168"/>
                </a:lnTo>
                <a:lnTo>
                  <a:pt x="198954" y="402972"/>
                </a:lnTo>
                <a:lnTo>
                  <a:pt x="187856" y="396142"/>
                </a:lnTo>
                <a:lnTo>
                  <a:pt x="177551" y="388199"/>
                </a:lnTo>
                <a:lnTo>
                  <a:pt x="167722" y="379779"/>
                </a:lnTo>
                <a:lnTo>
                  <a:pt x="158527" y="370566"/>
                </a:lnTo>
                <a:lnTo>
                  <a:pt x="150125" y="360716"/>
                </a:lnTo>
                <a:lnTo>
                  <a:pt x="142198" y="350232"/>
                </a:lnTo>
                <a:lnTo>
                  <a:pt x="135381" y="339112"/>
                </a:lnTo>
                <a:lnTo>
                  <a:pt x="129198" y="327674"/>
                </a:lnTo>
                <a:lnTo>
                  <a:pt x="123649" y="315601"/>
                </a:lnTo>
                <a:lnTo>
                  <a:pt x="119369" y="303210"/>
                </a:lnTo>
                <a:lnTo>
                  <a:pt x="115881" y="290343"/>
                </a:lnTo>
                <a:lnTo>
                  <a:pt x="113186" y="276840"/>
                </a:lnTo>
                <a:lnTo>
                  <a:pt x="111601" y="263337"/>
                </a:lnTo>
                <a:lnTo>
                  <a:pt x="111125" y="249357"/>
                </a:lnTo>
                <a:lnTo>
                  <a:pt x="111601" y="235537"/>
                </a:lnTo>
                <a:lnTo>
                  <a:pt x="113186" y="221875"/>
                </a:lnTo>
                <a:lnTo>
                  <a:pt x="115881" y="208531"/>
                </a:lnTo>
                <a:lnTo>
                  <a:pt x="119369" y="195664"/>
                </a:lnTo>
                <a:lnTo>
                  <a:pt x="123649" y="183114"/>
                </a:lnTo>
                <a:lnTo>
                  <a:pt x="129198" y="171200"/>
                </a:lnTo>
                <a:lnTo>
                  <a:pt x="135381" y="159444"/>
                </a:lnTo>
                <a:lnTo>
                  <a:pt x="142198" y="148642"/>
                </a:lnTo>
                <a:lnTo>
                  <a:pt x="150125" y="138157"/>
                </a:lnTo>
                <a:lnTo>
                  <a:pt x="158527" y="128308"/>
                </a:lnTo>
                <a:lnTo>
                  <a:pt x="167722" y="119094"/>
                </a:lnTo>
                <a:lnTo>
                  <a:pt x="177551" y="110516"/>
                </a:lnTo>
                <a:lnTo>
                  <a:pt x="187856" y="102732"/>
                </a:lnTo>
                <a:lnTo>
                  <a:pt x="198954" y="95584"/>
                </a:lnTo>
                <a:lnTo>
                  <a:pt x="210368" y="89388"/>
                </a:lnTo>
                <a:lnTo>
                  <a:pt x="222417" y="84146"/>
                </a:lnTo>
                <a:lnTo>
                  <a:pt x="234783" y="79698"/>
                </a:lnTo>
                <a:lnTo>
                  <a:pt x="247624" y="76044"/>
                </a:lnTo>
                <a:lnTo>
                  <a:pt x="261099" y="73661"/>
                </a:lnTo>
                <a:lnTo>
                  <a:pt x="274575" y="72073"/>
                </a:lnTo>
                <a:close/>
                <a:moveTo>
                  <a:pt x="561981" y="0"/>
                </a:moveTo>
                <a:lnTo>
                  <a:pt x="563410" y="0"/>
                </a:lnTo>
                <a:lnTo>
                  <a:pt x="567059" y="158"/>
                </a:lnTo>
                <a:lnTo>
                  <a:pt x="570074" y="1108"/>
                </a:lnTo>
                <a:lnTo>
                  <a:pt x="572613" y="2375"/>
                </a:lnTo>
                <a:lnTo>
                  <a:pt x="574359" y="4434"/>
                </a:lnTo>
                <a:lnTo>
                  <a:pt x="575628" y="6968"/>
                </a:lnTo>
                <a:lnTo>
                  <a:pt x="576263" y="10135"/>
                </a:lnTo>
                <a:lnTo>
                  <a:pt x="576263" y="14094"/>
                </a:lnTo>
                <a:lnTo>
                  <a:pt x="571820" y="109587"/>
                </a:lnTo>
                <a:lnTo>
                  <a:pt x="571661" y="112437"/>
                </a:lnTo>
                <a:lnTo>
                  <a:pt x="571185" y="114971"/>
                </a:lnTo>
                <a:lnTo>
                  <a:pt x="570233" y="117663"/>
                </a:lnTo>
                <a:lnTo>
                  <a:pt x="568964" y="119880"/>
                </a:lnTo>
                <a:lnTo>
                  <a:pt x="567059" y="121939"/>
                </a:lnTo>
                <a:lnTo>
                  <a:pt x="564520" y="123681"/>
                </a:lnTo>
                <a:lnTo>
                  <a:pt x="561823" y="124948"/>
                </a:lnTo>
                <a:lnTo>
                  <a:pt x="559601" y="125106"/>
                </a:lnTo>
                <a:lnTo>
                  <a:pt x="557380" y="124631"/>
                </a:lnTo>
                <a:lnTo>
                  <a:pt x="555475" y="123839"/>
                </a:lnTo>
                <a:lnTo>
                  <a:pt x="553571" y="122572"/>
                </a:lnTo>
                <a:lnTo>
                  <a:pt x="551984" y="120989"/>
                </a:lnTo>
                <a:lnTo>
                  <a:pt x="550239" y="119405"/>
                </a:lnTo>
                <a:lnTo>
                  <a:pt x="520723" y="90108"/>
                </a:lnTo>
                <a:lnTo>
                  <a:pt x="509774" y="101193"/>
                </a:lnTo>
                <a:lnTo>
                  <a:pt x="419324" y="191301"/>
                </a:lnTo>
                <a:lnTo>
                  <a:pt x="391713" y="219173"/>
                </a:lnTo>
                <a:lnTo>
                  <a:pt x="298564" y="312131"/>
                </a:lnTo>
                <a:lnTo>
                  <a:pt x="293169" y="317516"/>
                </a:lnTo>
                <a:lnTo>
                  <a:pt x="290313" y="319733"/>
                </a:lnTo>
                <a:lnTo>
                  <a:pt x="287298" y="321633"/>
                </a:lnTo>
                <a:lnTo>
                  <a:pt x="284124" y="322900"/>
                </a:lnTo>
                <a:lnTo>
                  <a:pt x="280633" y="323692"/>
                </a:lnTo>
                <a:lnTo>
                  <a:pt x="279681" y="323692"/>
                </a:lnTo>
                <a:lnTo>
                  <a:pt x="278888" y="323850"/>
                </a:lnTo>
                <a:lnTo>
                  <a:pt x="277935" y="323850"/>
                </a:lnTo>
                <a:lnTo>
                  <a:pt x="273810" y="323534"/>
                </a:lnTo>
                <a:lnTo>
                  <a:pt x="269843" y="322267"/>
                </a:lnTo>
                <a:lnTo>
                  <a:pt x="266034" y="320366"/>
                </a:lnTo>
                <a:lnTo>
                  <a:pt x="262702" y="317516"/>
                </a:lnTo>
                <a:lnTo>
                  <a:pt x="257306" y="312131"/>
                </a:lnTo>
                <a:lnTo>
                  <a:pt x="237471" y="292336"/>
                </a:lnTo>
                <a:lnTo>
                  <a:pt x="190500" y="245303"/>
                </a:lnTo>
                <a:lnTo>
                  <a:pt x="191452" y="235643"/>
                </a:lnTo>
                <a:lnTo>
                  <a:pt x="193198" y="226141"/>
                </a:lnTo>
                <a:lnTo>
                  <a:pt x="195737" y="217114"/>
                </a:lnTo>
                <a:lnTo>
                  <a:pt x="199228" y="208246"/>
                </a:lnTo>
                <a:lnTo>
                  <a:pt x="203671" y="200011"/>
                </a:lnTo>
                <a:lnTo>
                  <a:pt x="208749" y="192093"/>
                </a:lnTo>
                <a:lnTo>
                  <a:pt x="277935" y="261139"/>
                </a:lnTo>
                <a:lnTo>
                  <a:pt x="280633" y="258447"/>
                </a:lnTo>
                <a:lnTo>
                  <a:pt x="485019" y="54318"/>
                </a:lnTo>
                <a:lnTo>
                  <a:pt x="469786" y="39273"/>
                </a:lnTo>
                <a:lnTo>
                  <a:pt x="455028" y="24071"/>
                </a:lnTo>
                <a:lnTo>
                  <a:pt x="453441" y="22645"/>
                </a:lnTo>
                <a:lnTo>
                  <a:pt x="452171" y="21062"/>
                </a:lnTo>
                <a:lnTo>
                  <a:pt x="451219" y="19478"/>
                </a:lnTo>
                <a:lnTo>
                  <a:pt x="450426" y="17736"/>
                </a:lnTo>
                <a:lnTo>
                  <a:pt x="450109" y="15836"/>
                </a:lnTo>
                <a:lnTo>
                  <a:pt x="450267" y="13461"/>
                </a:lnTo>
                <a:lnTo>
                  <a:pt x="451219" y="11243"/>
                </a:lnTo>
                <a:lnTo>
                  <a:pt x="452806" y="8551"/>
                </a:lnTo>
                <a:lnTo>
                  <a:pt x="454552" y="6809"/>
                </a:lnTo>
                <a:lnTo>
                  <a:pt x="456615" y="5542"/>
                </a:lnTo>
                <a:lnTo>
                  <a:pt x="459154" y="5067"/>
                </a:lnTo>
                <a:lnTo>
                  <a:pt x="461534" y="4751"/>
                </a:lnTo>
                <a:lnTo>
                  <a:pt x="464073" y="4592"/>
                </a:lnTo>
                <a:close/>
              </a:path>
            </a:pathLst>
          </a:custGeom>
          <a:solidFill>
            <a:schemeClr val="bg1"/>
          </a:solidFill>
          <a:ln w="0">
            <a:noFill/>
            <a:prstDash val="solid"/>
            <a:round/>
          </a:ln>
        </p:spPr>
        <p:txBody>
          <a:bodyPr vert="horz" wrap="square" lIns="91440" tIns="45720" rIns="91440" bIns="45720" numCol="1" anchor="t" anchorCtr="0" compatLnSpc="1">
            <a:noAutofit/>
          </a:bodyPr>
          <a:lstStyle/>
          <a:p>
            <a:endParaRPr lang="en-US">
              <a:cs typeface="+mn-ea"/>
              <a:sym typeface="+mn-lt"/>
            </a:endParaRPr>
          </a:p>
        </p:txBody>
      </p:sp>
      <p:sp>
        <p:nvSpPr>
          <p:cNvPr id="36" name="Freeform 36"/>
          <p:cNvSpPr>
            <a:spLocks noEditPoints="1"/>
          </p:cNvSpPr>
          <p:nvPr/>
        </p:nvSpPr>
        <p:spPr bwMode="auto">
          <a:xfrm>
            <a:off x="3508324" y="3662961"/>
            <a:ext cx="435512" cy="363356"/>
          </a:xfrm>
          <a:custGeom>
            <a:avLst/>
            <a:gdLst>
              <a:gd name="T0" fmla="*/ 1436 w 3383"/>
              <a:gd name="T1" fmla="*/ 1675 h 2815"/>
              <a:gd name="T2" fmla="*/ 1474 w 3383"/>
              <a:gd name="T3" fmla="*/ 1783 h 2815"/>
              <a:gd name="T4" fmla="*/ 1394 w 3383"/>
              <a:gd name="T5" fmla="*/ 1864 h 2815"/>
              <a:gd name="T6" fmla="*/ 1160 w 3383"/>
              <a:gd name="T7" fmla="*/ 1273 h 2815"/>
              <a:gd name="T8" fmla="*/ 1048 w 3383"/>
              <a:gd name="T9" fmla="*/ 1464 h 2815"/>
              <a:gd name="T10" fmla="*/ 1010 w 3383"/>
              <a:gd name="T11" fmla="*/ 1356 h 2815"/>
              <a:gd name="T12" fmla="*/ 1090 w 3383"/>
              <a:gd name="T13" fmla="*/ 1276 h 2815"/>
              <a:gd name="T14" fmla="*/ 1184 w 3383"/>
              <a:gd name="T15" fmla="*/ 1023 h 2815"/>
              <a:gd name="T16" fmla="*/ 1115 w 3383"/>
              <a:gd name="T17" fmla="*/ 1109 h 2815"/>
              <a:gd name="T18" fmla="*/ 937 w 3383"/>
              <a:gd name="T19" fmla="*/ 1176 h 2815"/>
              <a:gd name="T20" fmla="*/ 846 w 3383"/>
              <a:gd name="T21" fmla="*/ 1340 h 2815"/>
              <a:gd name="T22" fmla="*/ 888 w 3383"/>
              <a:gd name="T23" fmla="*/ 1528 h 2815"/>
              <a:gd name="T24" fmla="*/ 1037 w 3383"/>
              <a:gd name="T25" fmla="*/ 1640 h 2815"/>
              <a:gd name="T26" fmla="*/ 926 w 3383"/>
              <a:gd name="T27" fmla="*/ 1867 h 2815"/>
              <a:gd name="T28" fmla="*/ 846 w 3383"/>
              <a:gd name="T29" fmla="*/ 1926 h 2815"/>
              <a:gd name="T30" fmla="*/ 884 w 3383"/>
              <a:gd name="T31" fmla="*/ 2019 h 2815"/>
              <a:gd name="T32" fmla="*/ 1163 w 3383"/>
              <a:gd name="T33" fmla="*/ 2100 h 2815"/>
              <a:gd name="T34" fmla="*/ 1242 w 3383"/>
              <a:gd name="T35" fmla="*/ 2161 h 2815"/>
              <a:gd name="T36" fmla="*/ 1321 w 3383"/>
              <a:gd name="T37" fmla="*/ 2100 h 2815"/>
              <a:gd name="T38" fmla="*/ 1447 w 3383"/>
              <a:gd name="T39" fmla="*/ 2019 h 2815"/>
              <a:gd name="T40" fmla="*/ 1596 w 3383"/>
              <a:gd name="T41" fmla="*/ 1907 h 2815"/>
              <a:gd name="T42" fmla="*/ 1637 w 3383"/>
              <a:gd name="T43" fmla="*/ 1719 h 2815"/>
              <a:gd name="T44" fmla="*/ 1547 w 3383"/>
              <a:gd name="T45" fmla="*/ 1554 h 2815"/>
              <a:gd name="T46" fmla="*/ 1369 w 3383"/>
              <a:gd name="T47" fmla="*/ 1487 h 2815"/>
              <a:gd name="T48" fmla="*/ 1599 w 3383"/>
              <a:gd name="T49" fmla="*/ 1261 h 2815"/>
              <a:gd name="T50" fmla="*/ 1637 w 3383"/>
              <a:gd name="T51" fmla="*/ 1169 h 2815"/>
              <a:gd name="T52" fmla="*/ 1558 w 3383"/>
              <a:gd name="T53" fmla="*/ 1109 h 2815"/>
              <a:gd name="T54" fmla="*/ 1300 w 3383"/>
              <a:gd name="T55" fmla="*/ 1023 h 2815"/>
              <a:gd name="T56" fmla="*/ 2073 w 3383"/>
              <a:gd name="T57" fmla="*/ 814 h 2815"/>
              <a:gd name="T58" fmla="*/ 2308 w 3383"/>
              <a:gd name="T59" fmla="*/ 887 h 2815"/>
              <a:gd name="T60" fmla="*/ 2456 w 3383"/>
              <a:gd name="T61" fmla="*/ 1076 h 2815"/>
              <a:gd name="T62" fmla="*/ 2482 w 3383"/>
              <a:gd name="T63" fmla="*/ 1984 h 2815"/>
              <a:gd name="T64" fmla="*/ 2414 w 3383"/>
              <a:gd name="T65" fmla="*/ 2167 h 2815"/>
              <a:gd name="T66" fmla="*/ 2277 w 3383"/>
              <a:gd name="T67" fmla="*/ 2294 h 2815"/>
              <a:gd name="T68" fmla="*/ 2073 w 3383"/>
              <a:gd name="T69" fmla="*/ 2349 h 2815"/>
              <a:gd name="T70" fmla="*/ 389 w 3383"/>
              <a:gd name="T71" fmla="*/ 2348 h 2815"/>
              <a:gd name="T72" fmla="*/ 238 w 3383"/>
              <a:gd name="T73" fmla="*/ 2311 h 2815"/>
              <a:gd name="T74" fmla="*/ 97 w 3383"/>
              <a:gd name="T75" fmla="*/ 2203 h 2815"/>
              <a:gd name="T76" fmla="*/ 3 w 3383"/>
              <a:gd name="T77" fmla="*/ 1987 h 2815"/>
              <a:gd name="T78" fmla="*/ 18 w 3383"/>
              <a:gd name="T79" fmla="*/ 1103 h 2815"/>
              <a:gd name="T80" fmla="*/ 64 w 3383"/>
              <a:gd name="T81" fmla="*/ 1005 h 2815"/>
              <a:gd name="T82" fmla="*/ 191 w 3383"/>
              <a:gd name="T83" fmla="*/ 878 h 2815"/>
              <a:gd name="T84" fmla="*/ 348 w 3383"/>
              <a:gd name="T85" fmla="*/ 818 h 2815"/>
              <a:gd name="T86" fmla="*/ 2963 w 3383"/>
              <a:gd name="T87" fmla="*/ 3 h 2815"/>
              <a:gd name="T88" fmla="*/ 3205 w 3383"/>
              <a:gd name="T89" fmla="*/ 105 h 2815"/>
              <a:gd name="T90" fmla="*/ 3355 w 3383"/>
              <a:gd name="T91" fmla="*/ 316 h 2815"/>
              <a:gd name="T92" fmla="*/ 3380 w 3383"/>
              <a:gd name="T93" fmla="*/ 1214 h 2815"/>
              <a:gd name="T94" fmla="*/ 3278 w 3383"/>
              <a:gd name="T95" fmla="*/ 1456 h 2815"/>
              <a:gd name="T96" fmla="*/ 3067 w 3383"/>
              <a:gd name="T97" fmla="*/ 1607 h 2815"/>
              <a:gd name="T98" fmla="*/ 2647 w 3383"/>
              <a:gd name="T99" fmla="*/ 1225 h 2815"/>
              <a:gd name="T100" fmla="*/ 2577 w 3383"/>
              <a:gd name="T101" fmla="*/ 951 h 2815"/>
              <a:gd name="T102" fmla="*/ 2394 w 3383"/>
              <a:gd name="T103" fmla="*/ 748 h 2815"/>
              <a:gd name="T104" fmla="*/ 2132 w 3383"/>
              <a:gd name="T105" fmla="*/ 654 h 2815"/>
              <a:gd name="T106" fmla="*/ 853 w 3383"/>
              <a:gd name="T107" fmla="*/ 367 h 2815"/>
              <a:gd name="T108" fmla="*/ 979 w 3383"/>
              <a:gd name="T109" fmla="*/ 140 h 2815"/>
              <a:gd name="T110" fmla="*/ 1206 w 3383"/>
              <a:gd name="T111" fmla="*/ 12 h 2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3" h="2815">
                <a:moveTo>
                  <a:pt x="1324" y="1651"/>
                </a:moveTo>
                <a:lnTo>
                  <a:pt x="1369" y="1651"/>
                </a:lnTo>
                <a:lnTo>
                  <a:pt x="1394" y="1654"/>
                </a:lnTo>
                <a:lnTo>
                  <a:pt x="1417" y="1662"/>
                </a:lnTo>
                <a:lnTo>
                  <a:pt x="1436" y="1675"/>
                </a:lnTo>
                <a:lnTo>
                  <a:pt x="1454" y="1692"/>
                </a:lnTo>
                <a:lnTo>
                  <a:pt x="1466" y="1712"/>
                </a:lnTo>
                <a:lnTo>
                  <a:pt x="1474" y="1734"/>
                </a:lnTo>
                <a:lnTo>
                  <a:pt x="1477" y="1759"/>
                </a:lnTo>
                <a:lnTo>
                  <a:pt x="1474" y="1783"/>
                </a:lnTo>
                <a:lnTo>
                  <a:pt x="1466" y="1806"/>
                </a:lnTo>
                <a:lnTo>
                  <a:pt x="1454" y="1826"/>
                </a:lnTo>
                <a:lnTo>
                  <a:pt x="1436" y="1843"/>
                </a:lnTo>
                <a:lnTo>
                  <a:pt x="1417" y="1855"/>
                </a:lnTo>
                <a:lnTo>
                  <a:pt x="1394" y="1864"/>
                </a:lnTo>
                <a:lnTo>
                  <a:pt x="1369" y="1867"/>
                </a:lnTo>
                <a:lnTo>
                  <a:pt x="1324" y="1867"/>
                </a:lnTo>
                <a:lnTo>
                  <a:pt x="1324" y="1651"/>
                </a:lnTo>
                <a:close/>
                <a:moveTo>
                  <a:pt x="1115" y="1273"/>
                </a:moveTo>
                <a:lnTo>
                  <a:pt x="1160" y="1273"/>
                </a:lnTo>
                <a:lnTo>
                  <a:pt x="1160" y="1487"/>
                </a:lnTo>
                <a:lnTo>
                  <a:pt x="1115" y="1487"/>
                </a:lnTo>
                <a:lnTo>
                  <a:pt x="1090" y="1485"/>
                </a:lnTo>
                <a:lnTo>
                  <a:pt x="1067" y="1477"/>
                </a:lnTo>
                <a:lnTo>
                  <a:pt x="1048" y="1464"/>
                </a:lnTo>
                <a:lnTo>
                  <a:pt x="1030" y="1447"/>
                </a:lnTo>
                <a:lnTo>
                  <a:pt x="1018" y="1428"/>
                </a:lnTo>
                <a:lnTo>
                  <a:pt x="1010" y="1405"/>
                </a:lnTo>
                <a:lnTo>
                  <a:pt x="1007" y="1381"/>
                </a:lnTo>
                <a:lnTo>
                  <a:pt x="1010" y="1356"/>
                </a:lnTo>
                <a:lnTo>
                  <a:pt x="1018" y="1333"/>
                </a:lnTo>
                <a:lnTo>
                  <a:pt x="1030" y="1313"/>
                </a:lnTo>
                <a:lnTo>
                  <a:pt x="1048" y="1296"/>
                </a:lnTo>
                <a:lnTo>
                  <a:pt x="1067" y="1284"/>
                </a:lnTo>
                <a:lnTo>
                  <a:pt x="1090" y="1276"/>
                </a:lnTo>
                <a:lnTo>
                  <a:pt x="1115" y="1273"/>
                </a:lnTo>
                <a:close/>
                <a:moveTo>
                  <a:pt x="1242" y="999"/>
                </a:moveTo>
                <a:lnTo>
                  <a:pt x="1220" y="1002"/>
                </a:lnTo>
                <a:lnTo>
                  <a:pt x="1201" y="1011"/>
                </a:lnTo>
                <a:lnTo>
                  <a:pt x="1184" y="1023"/>
                </a:lnTo>
                <a:lnTo>
                  <a:pt x="1171" y="1039"/>
                </a:lnTo>
                <a:lnTo>
                  <a:pt x="1163" y="1059"/>
                </a:lnTo>
                <a:lnTo>
                  <a:pt x="1160" y="1080"/>
                </a:lnTo>
                <a:lnTo>
                  <a:pt x="1160" y="1109"/>
                </a:lnTo>
                <a:lnTo>
                  <a:pt x="1115" y="1109"/>
                </a:lnTo>
                <a:lnTo>
                  <a:pt x="1075" y="1112"/>
                </a:lnTo>
                <a:lnTo>
                  <a:pt x="1037" y="1120"/>
                </a:lnTo>
                <a:lnTo>
                  <a:pt x="1001" y="1135"/>
                </a:lnTo>
                <a:lnTo>
                  <a:pt x="968" y="1153"/>
                </a:lnTo>
                <a:lnTo>
                  <a:pt x="937" y="1176"/>
                </a:lnTo>
                <a:lnTo>
                  <a:pt x="910" y="1203"/>
                </a:lnTo>
                <a:lnTo>
                  <a:pt x="888" y="1233"/>
                </a:lnTo>
                <a:lnTo>
                  <a:pt x="869" y="1266"/>
                </a:lnTo>
                <a:lnTo>
                  <a:pt x="856" y="1302"/>
                </a:lnTo>
                <a:lnTo>
                  <a:pt x="846" y="1340"/>
                </a:lnTo>
                <a:lnTo>
                  <a:pt x="843" y="1381"/>
                </a:lnTo>
                <a:lnTo>
                  <a:pt x="846" y="1421"/>
                </a:lnTo>
                <a:lnTo>
                  <a:pt x="856" y="1459"/>
                </a:lnTo>
                <a:lnTo>
                  <a:pt x="869" y="1495"/>
                </a:lnTo>
                <a:lnTo>
                  <a:pt x="888" y="1528"/>
                </a:lnTo>
                <a:lnTo>
                  <a:pt x="910" y="1558"/>
                </a:lnTo>
                <a:lnTo>
                  <a:pt x="937" y="1585"/>
                </a:lnTo>
                <a:lnTo>
                  <a:pt x="968" y="1608"/>
                </a:lnTo>
                <a:lnTo>
                  <a:pt x="1001" y="1626"/>
                </a:lnTo>
                <a:lnTo>
                  <a:pt x="1037" y="1640"/>
                </a:lnTo>
                <a:lnTo>
                  <a:pt x="1075" y="1649"/>
                </a:lnTo>
                <a:lnTo>
                  <a:pt x="1115" y="1651"/>
                </a:lnTo>
                <a:lnTo>
                  <a:pt x="1160" y="1651"/>
                </a:lnTo>
                <a:lnTo>
                  <a:pt x="1160" y="1867"/>
                </a:lnTo>
                <a:lnTo>
                  <a:pt x="926" y="1867"/>
                </a:lnTo>
                <a:lnTo>
                  <a:pt x="904" y="1870"/>
                </a:lnTo>
                <a:lnTo>
                  <a:pt x="884" y="1878"/>
                </a:lnTo>
                <a:lnTo>
                  <a:pt x="868" y="1890"/>
                </a:lnTo>
                <a:lnTo>
                  <a:pt x="855" y="1907"/>
                </a:lnTo>
                <a:lnTo>
                  <a:pt x="846" y="1926"/>
                </a:lnTo>
                <a:lnTo>
                  <a:pt x="843" y="1948"/>
                </a:lnTo>
                <a:lnTo>
                  <a:pt x="846" y="1970"/>
                </a:lnTo>
                <a:lnTo>
                  <a:pt x="855" y="1989"/>
                </a:lnTo>
                <a:lnTo>
                  <a:pt x="868" y="2007"/>
                </a:lnTo>
                <a:lnTo>
                  <a:pt x="884" y="2019"/>
                </a:lnTo>
                <a:lnTo>
                  <a:pt x="904" y="2027"/>
                </a:lnTo>
                <a:lnTo>
                  <a:pt x="926" y="2030"/>
                </a:lnTo>
                <a:lnTo>
                  <a:pt x="1160" y="2030"/>
                </a:lnTo>
                <a:lnTo>
                  <a:pt x="1160" y="2078"/>
                </a:lnTo>
                <a:lnTo>
                  <a:pt x="1163" y="2100"/>
                </a:lnTo>
                <a:lnTo>
                  <a:pt x="1171" y="2120"/>
                </a:lnTo>
                <a:lnTo>
                  <a:pt x="1184" y="2137"/>
                </a:lnTo>
                <a:lnTo>
                  <a:pt x="1201" y="2149"/>
                </a:lnTo>
                <a:lnTo>
                  <a:pt x="1220" y="2158"/>
                </a:lnTo>
                <a:lnTo>
                  <a:pt x="1242" y="2161"/>
                </a:lnTo>
                <a:lnTo>
                  <a:pt x="1264" y="2158"/>
                </a:lnTo>
                <a:lnTo>
                  <a:pt x="1283" y="2149"/>
                </a:lnTo>
                <a:lnTo>
                  <a:pt x="1300" y="2137"/>
                </a:lnTo>
                <a:lnTo>
                  <a:pt x="1313" y="2120"/>
                </a:lnTo>
                <a:lnTo>
                  <a:pt x="1321" y="2100"/>
                </a:lnTo>
                <a:lnTo>
                  <a:pt x="1324" y="2078"/>
                </a:lnTo>
                <a:lnTo>
                  <a:pt x="1324" y="2030"/>
                </a:lnTo>
                <a:lnTo>
                  <a:pt x="1369" y="2030"/>
                </a:lnTo>
                <a:lnTo>
                  <a:pt x="1409" y="2027"/>
                </a:lnTo>
                <a:lnTo>
                  <a:pt x="1447" y="2019"/>
                </a:lnTo>
                <a:lnTo>
                  <a:pt x="1483" y="2004"/>
                </a:lnTo>
                <a:lnTo>
                  <a:pt x="1516" y="1986"/>
                </a:lnTo>
                <a:lnTo>
                  <a:pt x="1547" y="1963"/>
                </a:lnTo>
                <a:lnTo>
                  <a:pt x="1574" y="1937"/>
                </a:lnTo>
                <a:lnTo>
                  <a:pt x="1596" y="1907"/>
                </a:lnTo>
                <a:lnTo>
                  <a:pt x="1615" y="1873"/>
                </a:lnTo>
                <a:lnTo>
                  <a:pt x="1628" y="1837"/>
                </a:lnTo>
                <a:lnTo>
                  <a:pt x="1637" y="1799"/>
                </a:lnTo>
                <a:lnTo>
                  <a:pt x="1641" y="1759"/>
                </a:lnTo>
                <a:lnTo>
                  <a:pt x="1637" y="1719"/>
                </a:lnTo>
                <a:lnTo>
                  <a:pt x="1628" y="1681"/>
                </a:lnTo>
                <a:lnTo>
                  <a:pt x="1615" y="1645"/>
                </a:lnTo>
                <a:lnTo>
                  <a:pt x="1596" y="1612"/>
                </a:lnTo>
                <a:lnTo>
                  <a:pt x="1574" y="1581"/>
                </a:lnTo>
                <a:lnTo>
                  <a:pt x="1547" y="1554"/>
                </a:lnTo>
                <a:lnTo>
                  <a:pt x="1516" y="1532"/>
                </a:lnTo>
                <a:lnTo>
                  <a:pt x="1483" y="1513"/>
                </a:lnTo>
                <a:lnTo>
                  <a:pt x="1447" y="1500"/>
                </a:lnTo>
                <a:lnTo>
                  <a:pt x="1409" y="1491"/>
                </a:lnTo>
                <a:lnTo>
                  <a:pt x="1369" y="1487"/>
                </a:lnTo>
                <a:lnTo>
                  <a:pt x="1324" y="1487"/>
                </a:lnTo>
                <a:lnTo>
                  <a:pt x="1324" y="1273"/>
                </a:lnTo>
                <a:lnTo>
                  <a:pt x="1558" y="1273"/>
                </a:lnTo>
                <a:lnTo>
                  <a:pt x="1580" y="1270"/>
                </a:lnTo>
                <a:lnTo>
                  <a:pt x="1599" y="1261"/>
                </a:lnTo>
                <a:lnTo>
                  <a:pt x="1616" y="1249"/>
                </a:lnTo>
                <a:lnTo>
                  <a:pt x="1629" y="1233"/>
                </a:lnTo>
                <a:lnTo>
                  <a:pt x="1637" y="1213"/>
                </a:lnTo>
                <a:lnTo>
                  <a:pt x="1641" y="1191"/>
                </a:lnTo>
                <a:lnTo>
                  <a:pt x="1637" y="1169"/>
                </a:lnTo>
                <a:lnTo>
                  <a:pt x="1629" y="1149"/>
                </a:lnTo>
                <a:lnTo>
                  <a:pt x="1616" y="1133"/>
                </a:lnTo>
                <a:lnTo>
                  <a:pt x="1599" y="1120"/>
                </a:lnTo>
                <a:lnTo>
                  <a:pt x="1580" y="1112"/>
                </a:lnTo>
                <a:lnTo>
                  <a:pt x="1558" y="1109"/>
                </a:lnTo>
                <a:lnTo>
                  <a:pt x="1324" y="1109"/>
                </a:lnTo>
                <a:lnTo>
                  <a:pt x="1324" y="1080"/>
                </a:lnTo>
                <a:lnTo>
                  <a:pt x="1321" y="1059"/>
                </a:lnTo>
                <a:lnTo>
                  <a:pt x="1313" y="1039"/>
                </a:lnTo>
                <a:lnTo>
                  <a:pt x="1300" y="1023"/>
                </a:lnTo>
                <a:lnTo>
                  <a:pt x="1283" y="1011"/>
                </a:lnTo>
                <a:lnTo>
                  <a:pt x="1264" y="1002"/>
                </a:lnTo>
                <a:lnTo>
                  <a:pt x="1242" y="999"/>
                </a:lnTo>
                <a:close/>
                <a:moveTo>
                  <a:pt x="411" y="814"/>
                </a:moveTo>
                <a:lnTo>
                  <a:pt x="2073" y="814"/>
                </a:lnTo>
                <a:lnTo>
                  <a:pt x="2124" y="817"/>
                </a:lnTo>
                <a:lnTo>
                  <a:pt x="2175" y="827"/>
                </a:lnTo>
                <a:lnTo>
                  <a:pt x="2222" y="842"/>
                </a:lnTo>
                <a:lnTo>
                  <a:pt x="2266" y="862"/>
                </a:lnTo>
                <a:lnTo>
                  <a:pt x="2308" y="887"/>
                </a:lnTo>
                <a:lnTo>
                  <a:pt x="2346" y="918"/>
                </a:lnTo>
                <a:lnTo>
                  <a:pt x="2380" y="952"/>
                </a:lnTo>
                <a:lnTo>
                  <a:pt x="2410" y="990"/>
                </a:lnTo>
                <a:lnTo>
                  <a:pt x="2436" y="1032"/>
                </a:lnTo>
                <a:lnTo>
                  <a:pt x="2456" y="1076"/>
                </a:lnTo>
                <a:lnTo>
                  <a:pt x="2472" y="1124"/>
                </a:lnTo>
                <a:lnTo>
                  <a:pt x="2481" y="1173"/>
                </a:lnTo>
                <a:lnTo>
                  <a:pt x="2484" y="1225"/>
                </a:lnTo>
                <a:lnTo>
                  <a:pt x="2484" y="1938"/>
                </a:lnTo>
                <a:lnTo>
                  <a:pt x="2482" y="1984"/>
                </a:lnTo>
                <a:lnTo>
                  <a:pt x="2474" y="2028"/>
                </a:lnTo>
                <a:lnTo>
                  <a:pt x="2461" y="2071"/>
                </a:lnTo>
                <a:lnTo>
                  <a:pt x="2445" y="2112"/>
                </a:lnTo>
                <a:lnTo>
                  <a:pt x="2424" y="2150"/>
                </a:lnTo>
                <a:lnTo>
                  <a:pt x="2414" y="2167"/>
                </a:lnTo>
                <a:lnTo>
                  <a:pt x="2390" y="2199"/>
                </a:lnTo>
                <a:lnTo>
                  <a:pt x="2364" y="2229"/>
                </a:lnTo>
                <a:lnTo>
                  <a:pt x="2334" y="2254"/>
                </a:lnTo>
                <a:lnTo>
                  <a:pt x="2303" y="2278"/>
                </a:lnTo>
                <a:lnTo>
                  <a:pt x="2277" y="2294"/>
                </a:lnTo>
                <a:lnTo>
                  <a:pt x="2251" y="2308"/>
                </a:lnTo>
                <a:lnTo>
                  <a:pt x="2210" y="2325"/>
                </a:lnTo>
                <a:lnTo>
                  <a:pt x="2165" y="2337"/>
                </a:lnTo>
                <a:lnTo>
                  <a:pt x="2120" y="2346"/>
                </a:lnTo>
                <a:lnTo>
                  <a:pt x="2073" y="2349"/>
                </a:lnTo>
                <a:lnTo>
                  <a:pt x="1951" y="2349"/>
                </a:lnTo>
                <a:lnTo>
                  <a:pt x="1415" y="2815"/>
                </a:lnTo>
                <a:lnTo>
                  <a:pt x="1413" y="2349"/>
                </a:lnTo>
                <a:lnTo>
                  <a:pt x="411" y="2349"/>
                </a:lnTo>
                <a:lnTo>
                  <a:pt x="389" y="2348"/>
                </a:lnTo>
                <a:lnTo>
                  <a:pt x="348" y="2344"/>
                </a:lnTo>
                <a:lnTo>
                  <a:pt x="328" y="2341"/>
                </a:lnTo>
                <a:lnTo>
                  <a:pt x="289" y="2330"/>
                </a:lnTo>
                <a:lnTo>
                  <a:pt x="269" y="2323"/>
                </a:lnTo>
                <a:lnTo>
                  <a:pt x="238" y="2311"/>
                </a:lnTo>
                <a:lnTo>
                  <a:pt x="210" y="2295"/>
                </a:lnTo>
                <a:lnTo>
                  <a:pt x="181" y="2278"/>
                </a:lnTo>
                <a:lnTo>
                  <a:pt x="165" y="2267"/>
                </a:lnTo>
                <a:lnTo>
                  <a:pt x="129" y="2237"/>
                </a:lnTo>
                <a:lnTo>
                  <a:pt x="97" y="2203"/>
                </a:lnTo>
                <a:lnTo>
                  <a:pt x="69" y="2165"/>
                </a:lnTo>
                <a:lnTo>
                  <a:pt x="45" y="2125"/>
                </a:lnTo>
                <a:lnTo>
                  <a:pt x="26" y="2082"/>
                </a:lnTo>
                <a:lnTo>
                  <a:pt x="11" y="2035"/>
                </a:lnTo>
                <a:lnTo>
                  <a:pt x="3" y="1987"/>
                </a:lnTo>
                <a:lnTo>
                  <a:pt x="0" y="1938"/>
                </a:lnTo>
                <a:lnTo>
                  <a:pt x="0" y="1225"/>
                </a:lnTo>
                <a:lnTo>
                  <a:pt x="2" y="1183"/>
                </a:lnTo>
                <a:lnTo>
                  <a:pt x="8" y="1142"/>
                </a:lnTo>
                <a:lnTo>
                  <a:pt x="18" y="1103"/>
                </a:lnTo>
                <a:lnTo>
                  <a:pt x="18" y="1102"/>
                </a:lnTo>
                <a:lnTo>
                  <a:pt x="32" y="1065"/>
                </a:lnTo>
                <a:lnTo>
                  <a:pt x="49" y="1030"/>
                </a:lnTo>
                <a:lnTo>
                  <a:pt x="52" y="1025"/>
                </a:lnTo>
                <a:lnTo>
                  <a:pt x="64" y="1005"/>
                </a:lnTo>
                <a:lnTo>
                  <a:pt x="78" y="984"/>
                </a:lnTo>
                <a:lnTo>
                  <a:pt x="104" y="952"/>
                </a:lnTo>
                <a:lnTo>
                  <a:pt x="134" y="922"/>
                </a:lnTo>
                <a:lnTo>
                  <a:pt x="165" y="895"/>
                </a:lnTo>
                <a:lnTo>
                  <a:pt x="191" y="878"/>
                </a:lnTo>
                <a:lnTo>
                  <a:pt x="229" y="856"/>
                </a:lnTo>
                <a:lnTo>
                  <a:pt x="269" y="839"/>
                </a:lnTo>
                <a:lnTo>
                  <a:pt x="289" y="833"/>
                </a:lnTo>
                <a:lnTo>
                  <a:pt x="328" y="822"/>
                </a:lnTo>
                <a:lnTo>
                  <a:pt x="348" y="818"/>
                </a:lnTo>
                <a:lnTo>
                  <a:pt x="389" y="814"/>
                </a:lnTo>
                <a:lnTo>
                  <a:pt x="411" y="814"/>
                </a:lnTo>
                <a:close/>
                <a:moveTo>
                  <a:pt x="1315" y="0"/>
                </a:moveTo>
                <a:lnTo>
                  <a:pt x="2907" y="0"/>
                </a:lnTo>
                <a:lnTo>
                  <a:pt x="2963" y="3"/>
                </a:lnTo>
                <a:lnTo>
                  <a:pt x="3016" y="12"/>
                </a:lnTo>
                <a:lnTo>
                  <a:pt x="3067" y="28"/>
                </a:lnTo>
                <a:lnTo>
                  <a:pt x="3117" y="48"/>
                </a:lnTo>
                <a:lnTo>
                  <a:pt x="3162" y="74"/>
                </a:lnTo>
                <a:lnTo>
                  <a:pt x="3205" y="105"/>
                </a:lnTo>
                <a:lnTo>
                  <a:pt x="3243" y="140"/>
                </a:lnTo>
                <a:lnTo>
                  <a:pt x="3278" y="179"/>
                </a:lnTo>
                <a:lnTo>
                  <a:pt x="3309" y="221"/>
                </a:lnTo>
                <a:lnTo>
                  <a:pt x="3335" y="267"/>
                </a:lnTo>
                <a:lnTo>
                  <a:pt x="3355" y="316"/>
                </a:lnTo>
                <a:lnTo>
                  <a:pt x="3370" y="367"/>
                </a:lnTo>
                <a:lnTo>
                  <a:pt x="3380" y="421"/>
                </a:lnTo>
                <a:lnTo>
                  <a:pt x="3383" y="476"/>
                </a:lnTo>
                <a:lnTo>
                  <a:pt x="3383" y="1159"/>
                </a:lnTo>
                <a:lnTo>
                  <a:pt x="3380" y="1214"/>
                </a:lnTo>
                <a:lnTo>
                  <a:pt x="3370" y="1267"/>
                </a:lnTo>
                <a:lnTo>
                  <a:pt x="3355" y="1319"/>
                </a:lnTo>
                <a:lnTo>
                  <a:pt x="3335" y="1367"/>
                </a:lnTo>
                <a:lnTo>
                  <a:pt x="3309" y="1413"/>
                </a:lnTo>
                <a:lnTo>
                  <a:pt x="3278" y="1456"/>
                </a:lnTo>
                <a:lnTo>
                  <a:pt x="3243" y="1495"/>
                </a:lnTo>
                <a:lnTo>
                  <a:pt x="3205" y="1530"/>
                </a:lnTo>
                <a:lnTo>
                  <a:pt x="3162" y="1559"/>
                </a:lnTo>
                <a:lnTo>
                  <a:pt x="3117" y="1585"/>
                </a:lnTo>
                <a:lnTo>
                  <a:pt x="3067" y="1607"/>
                </a:lnTo>
                <a:lnTo>
                  <a:pt x="3016" y="1621"/>
                </a:lnTo>
                <a:lnTo>
                  <a:pt x="2963" y="1630"/>
                </a:lnTo>
                <a:lnTo>
                  <a:pt x="2907" y="1634"/>
                </a:lnTo>
                <a:lnTo>
                  <a:pt x="2647" y="1634"/>
                </a:lnTo>
                <a:lnTo>
                  <a:pt x="2647" y="1225"/>
                </a:lnTo>
                <a:lnTo>
                  <a:pt x="2644" y="1167"/>
                </a:lnTo>
                <a:lnTo>
                  <a:pt x="2636" y="1109"/>
                </a:lnTo>
                <a:lnTo>
                  <a:pt x="2622" y="1055"/>
                </a:lnTo>
                <a:lnTo>
                  <a:pt x="2602" y="1001"/>
                </a:lnTo>
                <a:lnTo>
                  <a:pt x="2577" y="951"/>
                </a:lnTo>
                <a:lnTo>
                  <a:pt x="2549" y="904"/>
                </a:lnTo>
                <a:lnTo>
                  <a:pt x="2516" y="859"/>
                </a:lnTo>
                <a:lnTo>
                  <a:pt x="2479" y="819"/>
                </a:lnTo>
                <a:lnTo>
                  <a:pt x="2438" y="781"/>
                </a:lnTo>
                <a:lnTo>
                  <a:pt x="2394" y="748"/>
                </a:lnTo>
                <a:lnTo>
                  <a:pt x="2346" y="720"/>
                </a:lnTo>
                <a:lnTo>
                  <a:pt x="2297" y="696"/>
                </a:lnTo>
                <a:lnTo>
                  <a:pt x="2244" y="676"/>
                </a:lnTo>
                <a:lnTo>
                  <a:pt x="2189" y="662"/>
                </a:lnTo>
                <a:lnTo>
                  <a:pt x="2132" y="654"/>
                </a:lnTo>
                <a:lnTo>
                  <a:pt x="2073" y="651"/>
                </a:lnTo>
                <a:lnTo>
                  <a:pt x="839" y="651"/>
                </a:lnTo>
                <a:lnTo>
                  <a:pt x="839" y="476"/>
                </a:lnTo>
                <a:lnTo>
                  <a:pt x="843" y="421"/>
                </a:lnTo>
                <a:lnTo>
                  <a:pt x="853" y="367"/>
                </a:lnTo>
                <a:lnTo>
                  <a:pt x="867" y="316"/>
                </a:lnTo>
                <a:lnTo>
                  <a:pt x="889" y="267"/>
                </a:lnTo>
                <a:lnTo>
                  <a:pt x="914" y="221"/>
                </a:lnTo>
                <a:lnTo>
                  <a:pt x="944" y="179"/>
                </a:lnTo>
                <a:lnTo>
                  <a:pt x="979" y="140"/>
                </a:lnTo>
                <a:lnTo>
                  <a:pt x="1018" y="105"/>
                </a:lnTo>
                <a:lnTo>
                  <a:pt x="1060" y="74"/>
                </a:lnTo>
                <a:lnTo>
                  <a:pt x="1106" y="48"/>
                </a:lnTo>
                <a:lnTo>
                  <a:pt x="1155" y="28"/>
                </a:lnTo>
                <a:lnTo>
                  <a:pt x="1206" y="12"/>
                </a:lnTo>
                <a:lnTo>
                  <a:pt x="1259" y="3"/>
                </a:lnTo>
                <a:lnTo>
                  <a:pt x="1315"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39" name="TextBox 38">
            <a:extLst>
              <a:ext uri="{FF2B5EF4-FFF2-40B4-BE49-F238E27FC236}">
                <a16:creationId xmlns:a16="http://schemas.microsoft.com/office/drawing/2014/main" id="{0076E8B3-015B-73A4-175B-E3B2D4CD1695}"/>
              </a:ext>
            </a:extLst>
          </p:cNvPr>
          <p:cNvSpPr txBox="1"/>
          <p:nvPr/>
        </p:nvSpPr>
        <p:spPr>
          <a:xfrm>
            <a:off x="233669" y="137652"/>
            <a:ext cx="739722" cy="369332"/>
          </a:xfrm>
          <a:prstGeom prst="rect">
            <a:avLst/>
          </a:prstGeom>
          <a:noFill/>
        </p:spPr>
        <p:txBody>
          <a:bodyPr wrap="square" rtlCol="0">
            <a:spAutoFit/>
          </a:bodyPr>
          <a:lstStyle/>
          <a:p>
            <a:r>
              <a:rPr lang="en-US" altLang="zh-CN" dirty="0"/>
              <a:t>5</a:t>
            </a:r>
            <a:endParaRPr lang="zh-CN" altLang="en-US" dirty="0"/>
          </a:p>
        </p:txBody>
      </p:sp>
      <p:pic>
        <p:nvPicPr>
          <p:cNvPr id="7" name="Picture 6">
            <a:extLst>
              <a:ext uri="{FF2B5EF4-FFF2-40B4-BE49-F238E27FC236}">
                <a16:creationId xmlns:a16="http://schemas.microsoft.com/office/drawing/2014/main" id="{9D3CDD96-5D16-8C11-C72E-DBBA820A1CBC}"/>
              </a:ext>
            </a:extLst>
          </p:cNvPr>
          <p:cNvPicPr>
            <a:picLocks noChangeAspect="1"/>
          </p:cNvPicPr>
          <p:nvPr/>
        </p:nvPicPr>
        <p:blipFill>
          <a:blip r:embed="rId3"/>
          <a:stretch>
            <a:fillRect/>
          </a:stretch>
        </p:blipFill>
        <p:spPr>
          <a:xfrm>
            <a:off x="710772" y="195197"/>
            <a:ext cx="3902888" cy="3147104"/>
          </a:xfrm>
          <a:prstGeom prst="rect">
            <a:avLst/>
          </a:prstGeom>
        </p:spPr>
      </p:pic>
      <p:pic>
        <p:nvPicPr>
          <p:cNvPr id="11" name="Picture 10">
            <a:extLst>
              <a:ext uri="{FF2B5EF4-FFF2-40B4-BE49-F238E27FC236}">
                <a16:creationId xmlns:a16="http://schemas.microsoft.com/office/drawing/2014/main" id="{BB708BE6-92AF-3DD2-F22A-AF388133886D}"/>
              </a:ext>
            </a:extLst>
          </p:cNvPr>
          <p:cNvPicPr>
            <a:picLocks noChangeAspect="1"/>
          </p:cNvPicPr>
          <p:nvPr/>
        </p:nvPicPr>
        <p:blipFill>
          <a:blip r:embed="rId4"/>
          <a:stretch>
            <a:fillRect/>
          </a:stretch>
        </p:blipFill>
        <p:spPr>
          <a:xfrm>
            <a:off x="3298952" y="2985216"/>
            <a:ext cx="5048195" cy="240390"/>
          </a:xfrm>
          <a:prstGeom prst="rect">
            <a:avLst/>
          </a:prstGeom>
        </p:spPr>
      </p:pic>
      <p:pic>
        <p:nvPicPr>
          <p:cNvPr id="19" name="Picture 18">
            <a:extLst>
              <a:ext uri="{FF2B5EF4-FFF2-40B4-BE49-F238E27FC236}">
                <a16:creationId xmlns:a16="http://schemas.microsoft.com/office/drawing/2014/main" id="{114B6E6D-F5D8-A8E4-6326-2BDD6AED77E9}"/>
              </a:ext>
            </a:extLst>
          </p:cNvPr>
          <p:cNvPicPr>
            <a:picLocks noChangeAspect="1"/>
          </p:cNvPicPr>
          <p:nvPr/>
        </p:nvPicPr>
        <p:blipFill>
          <a:blip r:embed="rId5"/>
          <a:stretch>
            <a:fillRect/>
          </a:stretch>
        </p:blipFill>
        <p:spPr>
          <a:xfrm>
            <a:off x="8346145" y="229701"/>
            <a:ext cx="3655648" cy="3199299"/>
          </a:xfrm>
          <a:prstGeom prst="rect">
            <a:avLst/>
          </a:prstGeom>
        </p:spPr>
      </p:pic>
      <p:cxnSp>
        <p:nvCxnSpPr>
          <p:cNvPr id="33" name="Straight Arrow Connector 32">
            <a:extLst>
              <a:ext uri="{FF2B5EF4-FFF2-40B4-BE49-F238E27FC236}">
                <a16:creationId xmlns:a16="http://schemas.microsoft.com/office/drawing/2014/main" id="{BA3100CC-737A-C7F2-33FF-821CABC3BA2B}"/>
              </a:ext>
            </a:extLst>
          </p:cNvPr>
          <p:cNvCxnSpPr/>
          <p:nvPr/>
        </p:nvCxnSpPr>
        <p:spPr>
          <a:xfrm>
            <a:off x="8151379" y="1563329"/>
            <a:ext cx="1700544" cy="98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76C5AE0-F8F9-A750-3302-DB2E7522B8A3}"/>
              </a:ext>
            </a:extLst>
          </p:cNvPr>
          <p:cNvCxnSpPr/>
          <p:nvPr/>
        </p:nvCxnSpPr>
        <p:spPr>
          <a:xfrm flipV="1">
            <a:off x="7537473" y="580103"/>
            <a:ext cx="1074751" cy="27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CE1390-0D61-62C9-5F11-CB321701B93E}"/>
              </a:ext>
            </a:extLst>
          </p:cNvPr>
          <p:cNvCxnSpPr/>
          <p:nvPr/>
        </p:nvCxnSpPr>
        <p:spPr>
          <a:xfrm>
            <a:off x="7455155" y="1829350"/>
            <a:ext cx="2593413" cy="356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3B657E1-AEAA-2DE8-62D6-14947201C324}"/>
              </a:ext>
            </a:extLst>
          </p:cNvPr>
          <p:cNvCxnSpPr/>
          <p:nvPr/>
        </p:nvCxnSpPr>
        <p:spPr>
          <a:xfrm>
            <a:off x="7944670" y="1700317"/>
            <a:ext cx="2654710" cy="16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FEE3E2F-39D8-3B56-AA19-0BDB761ED55A}"/>
              </a:ext>
            </a:extLst>
          </p:cNvPr>
          <p:cNvSpPr txBox="1"/>
          <p:nvPr/>
        </p:nvSpPr>
        <p:spPr>
          <a:xfrm>
            <a:off x="5670818" y="881147"/>
            <a:ext cx="1904071" cy="923330"/>
          </a:xfrm>
          <a:prstGeom prst="rect">
            <a:avLst/>
          </a:prstGeom>
          <a:noFill/>
        </p:spPr>
        <p:txBody>
          <a:bodyPr wrap="square" rtlCol="0">
            <a:spAutoFit/>
          </a:bodyPr>
          <a:lstStyle/>
          <a:p>
            <a:r>
              <a:rPr lang="en-US" altLang="zh-CN" dirty="0"/>
              <a:t>Potential areas for Luxury retail development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par>
                          <p:cTn id="18" fill="hold">
                            <p:stCondLst>
                              <p:cond delay="1000"/>
                            </p:stCondLst>
                            <p:childTnLst>
                              <p:par>
                                <p:cTn id="19" presetID="2" presetClass="entr" presetSubtype="8" accel="20000" decel="8000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Effect transition="in" filter="fade">
                                      <p:cBhvr>
                                        <p:cTn id="27" dur="500"/>
                                        <p:tgtEl>
                                          <p:spTgt spid="36"/>
                                        </p:tgtEl>
                                      </p:cBhvr>
                                    </p:animEffect>
                                  </p:childTnLst>
                                </p:cTn>
                              </p:par>
                            </p:childTnLst>
                          </p:cTn>
                        </p:par>
                        <p:par>
                          <p:cTn id="28" fill="hold">
                            <p:stCondLst>
                              <p:cond delay="1500"/>
                            </p:stCondLst>
                            <p:childTnLst>
                              <p:par>
                                <p:cTn id="29" presetID="2" presetClass="entr" presetSubtype="8" accel="20000" decel="8000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par>
                                <p:cTn id="39" presetID="22" presetClass="entr" presetSubtype="1"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par>
                          <p:cTn id="51" fill="hold">
                            <p:stCondLst>
                              <p:cond delay="3000"/>
                            </p:stCondLst>
                            <p:childTnLst>
                              <p:par>
                                <p:cTn id="52" presetID="53" presetClass="entr" presetSubtype="16"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par>
                                <p:cTn id="57" presetID="22" presetClass="entr" presetSubtype="1"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500"/>
                                        <p:tgtEl>
                                          <p:spTgt spid="17"/>
                                        </p:tgtEl>
                                      </p:cBhvr>
                                    </p:animEffect>
                                  </p:childTnLst>
                                </p:cTn>
                              </p:par>
                            </p:childTnLst>
                          </p:cTn>
                        </p:par>
                        <p:par>
                          <p:cTn id="60" fill="hold">
                            <p:stCondLst>
                              <p:cond delay="3500"/>
                            </p:stCondLst>
                            <p:childTnLst>
                              <p:par>
                                <p:cTn id="61" presetID="53" presetClass="entr" presetSubtype="16"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fltVal val="0"/>
                                          </p:val>
                                        </p:tav>
                                        <p:tav tm="100000">
                                          <p:val>
                                            <p:strVal val="#ppt_h"/>
                                          </p:val>
                                        </p:tav>
                                      </p:tavLst>
                                    </p:anim>
                                    <p:animEffect transition="in" filter="fade">
                                      <p:cBhvr>
                                        <p:cTn id="65" dur="500"/>
                                        <p:tgtEl>
                                          <p:spTgt spid="22"/>
                                        </p:tgtEl>
                                      </p:cBhvr>
                                    </p:animEffect>
                                  </p:childTnLst>
                                </p:cTn>
                              </p:par>
                              <p:par>
                                <p:cTn id="66" presetID="22" presetClass="entr" presetSubtype="8"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par>
                          <p:cTn id="69" fill="hold">
                            <p:stCondLst>
                              <p:cond delay="4000"/>
                            </p:stCondLst>
                            <p:childTnLst>
                              <p:par>
                                <p:cTn id="70" presetID="2" presetClass="entr" presetSubtype="2" accel="20000" decel="80000"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500" fill="hold"/>
                                        <p:tgtEl>
                                          <p:spTgt spid="13"/>
                                        </p:tgtEl>
                                        <p:attrNameLst>
                                          <p:attrName>ppt_x</p:attrName>
                                        </p:attrNameLst>
                                      </p:cBhvr>
                                      <p:tavLst>
                                        <p:tav tm="0">
                                          <p:val>
                                            <p:strVal val="1+#ppt_w/2"/>
                                          </p:val>
                                        </p:tav>
                                        <p:tav tm="100000">
                                          <p:val>
                                            <p:strVal val="#ppt_x"/>
                                          </p:val>
                                        </p:tav>
                                      </p:tavLst>
                                    </p:anim>
                                    <p:anim calcmode="lin" valueType="num">
                                      <p:cBhvr additive="base">
                                        <p:cTn id="73" dur="500" fill="hold"/>
                                        <p:tgtEl>
                                          <p:spTgt spid="13"/>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p:cTn id="76" dur="500" fill="hold"/>
                                        <p:tgtEl>
                                          <p:spTgt spid="32"/>
                                        </p:tgtEl>
                                        <p:attrNameLst>
                                          <p:attrName>ppt_w</p:attrName>
                                        </p:attrNameLst>
                                      </p:cBhvr>
                                      <p:tavLst>
                                        <p:tav tm="0">
                                          <p:val>
                                            <p:fltVal val="0"/>
                                          </p:val>
                                        </p:tav>
                                        <p:tav tm="100000">
                                          <p:val>
                                            <p:strVal val="#ppt_w"/>
                                          </p:val>
                                        </p:tav>
                                      </p:tavLst>
                                    </p:anim>
                                    <p:anim calcmode="lin" valueType="num">
                                      <p:cBhvr>
                                        <p:cTn id="77" dur="500" fill="hold"/>
                                        <p:tgtEl>
                                          <p:spTgt spid="32"/>
                                        </p:tgtEl>
                                        <p:attrNameLst>
                                          <p:attrName>ppt_h</p:attrName>
                                        </p:attrNameLst>
                                      </p:cBhvr>
                                      <p:tavLst>
                                        <p:tav tm="0">
                                          <p:val>
                                            <p:fltVal val="0"/>
                                          </p:val>
                                        </p:tav>
                                        <p:tav tm="100000">
                                          <p:val>
                                            <p:strVal val="#ppt_h"/>
                                          </p:val>
                                        </p:tav>
                                      </p:tavLst>
                                    </p:anim>
                                    <p:animEffect transition="in" filter="fade">
                                      <p:cBhvr>
                                        <p:cTn id="78" dur="500"/>
                                        <p:tgtEl>
                                          <p:spTgt spid="32"/>
                                        </p:tgtEl>
                                      </p:cBhvr>
                                    </p:animEffect>
                                  </p:childTnLst>
                                </p:cTn>
                              </p:par>
                            </p:childTnLst>
                          </p:cTn>
                        </p:par>
                        <p:par>
                          <p:cTn id="79" fill="hold">
                            <p:stCondLst>
                              <p:cond delay="4500"/>
                            </p:stCondLst>
                            <p:childTnLst>
                              <p:par>
                                <p:cTn id="80" presetID="2" presetClass="entr" presetSubtype="2" accel="20000" decel="8000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1+#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0" grpId="0" animBg="1"/>
      <p:bldP spid="21" grpId="0" animBg="1"/>
      <p:bldP spid="22" grpId="0" animBg="1"/>
      <p:bldP spid="23" grpId="0" animBg="1"/>
      <p:bldP spid="24" grpId="0" animBg="1"/>
      <p:bldP spid="25" grpId="0"/>
      <p:bldP spid="26" grpId="0"/>
      <p:bldP spid="32"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29" y="850647"/>
            <a:ext cx="4753359" cy="4524782"/>
          </a:xfrm>
          <a:prstGeom prst="rect">
            <a:avLst/>
          </a:prstGeom>
        </p:spPr>
      </p:pic>
      <p:grpSp>
        <p:nvGrpSpPr>
          <p:cNvPr id="11" name="组合 10"/>
          <p:cNvGrpSpPr/>
          <p:nvPr/>
        </p:nvGrpSpPr>
        <p:grpSpPr>
          <a:xfrm>
            <a:off x="879193" y="2652726"/>
            <a:ext cx="5992859" cy="1769714"/>
            <a:chOff x="1423238" y="2580697"/>
            <a:chExt cx="4744899" cy="1401187"/>
          </a:xfrm>
        </p:grpSpPr>
        <p:sp>
          <p:nvSpPr>
            <p:cNvPr id="8" name="Text Placeholder 3"/>
            <p:cNvSpPr txBox="1"/>
            <p:nvPr/>
          </p:nvSpPr>
          <p:spPr>
            <a:xfrm>
              <a:off x="1423238" y="2580697"/>
              <a:ext cx="1240000" cy="140118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cs typeface="+mn-ea"/>
                  <a:sym typeface="+mn-lt"/>
                </a:rPr>
                <a:t>02</a:t>
              </a:r>
            </a:p>
          </p:txBody>
        </p:sp>
        <p:sp>
          <p:nvSpPr>
            <p:cNvPr id="9" name="文本框 8"/>
            <p:cNvSpPr txBox="1"/>
            <p:nvPr/>
          </p:nvSpPr>
          <p:spPr>
            <a:xfrm>
              <a:off x="2663238" y="3195319"/>
              <a:ext cx="3504899" cy="480747"/>
            </a:xfrm>
            <a:prstGeom prst="rect">
              <a:avLst/>
            </a:prstGeom>
            <a:noFill/>
          </p:spPr>
          <p:txBody>
            <a:bodyPr wrap="square" lIns="91412" tIns="45706" rIns="91412" bIns="45706" rtlCol="0">
              <a:spAutoFit/>
            </a:bodyPr>
            <a:lstStyle/>
            <a:p>
              <a:pPr algn="dist">
                <a:lnSpc>
                  <a:spcPct val="130000"/>
                </a:lnSpc>
              </a:pPr>
              <a:r>
                <a:rPr lang="en-US" altLang="zh-CN" sz="2800" dirty="0">
                  <a:cs typeface="+mn-ea"/>
                  <a:sym typeface="+mn-lt"/>
                </a:rPr>
                <a:t>Prepare</a:t>
              </a:r>
              <a:r>
                <a:rPr lang="en-US" altLang="zh-CN" sz="2400" dirty="0">
                  <a:solidFill>
                    <a:schemeClr val="accent1"/>
                  </a:solidFill>
                  <a:cs typeface="+mn-ea"/>
                  <a:sym typeface="+mn-lt"/>
                </a:rPr>
                <a:t> the Dataset</a:t>
              </a:r>
              <a:endParaRPr lang="zh-CN" altLang="en-US" sz="2400" dirty="0">
                <a:solidFill>
                  <a:schemeClr val="accent1"/>
                </a:solidFill>
                <a:cs typeface="+mn-ea"/>
                <a:sym typeface="+mn-lt"/>
              </a:endParaRPr>
            </a:p>
          </p:txBody>
        </p:sp>
        <p:sp>
          <p:nvSpPr>
            <p:cNvPr id="10" name="文本框 9"/>
            <p:cNvSpPr txBox="1"/>
            <p:nvPr/>
          </p:nvSpPr>
          <p:spPr>
            <a:xfrm>
              <a:off x="2686582" y="2769553"/>
              <a:ext cx="2173583" cy="511738"/>
            </a:xfrm>
            <a:prstGeom prst="rect">
              <a:avLst/>
            </a:prstGeom>
            <a:noFill/>
          </p:spPr>
          <p:txBody>
            <a:bodyPr wrap="square" rtlCol="0">
              <a:spAutoFit/>
            </a:bodyPr>
            <a:lstStyle/>
            <a:p>
              <a:r>
                <a:rPr lang="en-US" altLang="zh-CN" sz="3600" dirty="0">
                  <a:cs typeface="+mn-ea"/>
                  <a:sym typeface="+mn-lt"/>
                </a:rPr>
                <a:t>PART TWO</a:t>
              </a:r>
              <a:endParaRPr lang="zh-CN" altLang="en-US" sz="3600" dirty="0">
                <a:cs typeface="+mn-ea"/>
                <a:sym typeface="+mn-lt"/>
              </a:endParaRPr>
            </a:p>
          </p:txBody>
        </p:sp>
      </p:grpSp>
      <p:sp>
        <p:nvSpPr>
          <p:cNvPr id="2" name="TextBox 1">
            <a:extLst>
              <a:ext uri="{FF2B5EF4-FFF2-40B4-BE49-F238E27FC236}">
                <a16:creationId xmlns:a16="http://schemas.microsoft.com/office/drawing/2014/main" id="{FB2D8756-9733-4485-9EE1-09118DBFAEB4}"/>
              </a:ext>
            </a:extLst>
          </p:cNvPr>
          <p:cNvSpPr txBox="1"/>
          <p:nvPr/>
        </p:nvSpPr>
        <p:spPr>
          <a:xfrm>
            <a:off x="540774" y="137652"/>
            <a:ext cx="668594" cy="369332"/>
          </a:xfrm>
          <a:prstGeom prst="rect">
            <a:avLst/>
          </a:prstGeom>
          <a:noFill/>
        </p:spPr>
        <p:txBody>
          <a:bodyPr wrap="square" rtlCol="0">
            <a:spAutoFit/>
          </a:bodyPr>
          <a:lstStyle/>
          <a:p>
            <a:r>
              <a:rPr lang="en-US" altLang="zh-CN" dirty="0"/>
              <a:t>6</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66"/>
          <p:cNvGrpSpPr/>
          <p:nvPr/>
        </p:nvGrpSpPr>
        <p:grpSpPr>
          <a:xfrm>
            <a:off x="2559990" y="2047252"/>
            <a:ext cx="1816912" cy="857500"/>
            <a:chOff x="3597042" y="1309582"/>
            <a:chExt cx="2312747" cy="1091512"/>
          </a:xfrm>
        </p:grpSpPr>
        <p:cxnSp>
          <p:nvCxnSpPr>
            <p:cNvPr id="3" name="Straight Connector 54"/>
            <p:cNvCxnSpPr/>
            <p:nvPr/>
          </p:nvCxnSpPr>
          <p:spPr>
            <a:xfrm flipH="1" flipV="1">
              <a:off x="4873630" y="1377949"/>
              <a:ext cx="1036159" cy="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59"/>
            <p:cNvCxnSpPr/>
            <p:nvPr/>
          </p:nvCxnSpPr>
          <p:spPr>
            <a:xfrm flipH="1">
              <a:off x="3597042" y="1377949"/>
              <a:ext cx="1276586" cy="10231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Oval 61"/>
            <p:cNvSpPr/>
            <p:nvPr/>
          </p:nvSpPr>
          <p:spPr>
            <a:xfrm>
              <a:off x="4793618" y="1309582"/>
              <a:ext cx="160020" cy="1600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6" name="Group 67"/>
          <p:cNvGrpSpPr/>
          <p:nvPr/>
        </p:nvGrpSpPr>
        <p:grpSpPr>
          <a:xfrm>
            <a:off x="3055111" y="3115186"/>
            <a:ext cx="1321783" cy="494207"/>
            <a:chOff x="4227286" y="2668956"/>
            <a:chExt cx="1682498" cy="629076"/>
          </a:xfrm>
        </p:grpSpPr>
        <p:cxnSp>
          <p:nvCxnSpPr>
            <p:cNvPr id="7" name="Straight Connector 55"/>
            <p:cNvCxnSpPr/>
            <p:nvPr/>
          </p:nvCxnSpPr>
          <p:spPr>
            <a:xfrm flipH="1" flipV="1">
              <a:off x="4873626" y="2740551"/>
              <a:ext cx="1036158" cy="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62"/>
            <p:cNvCxnSpPr/>
            <p:nvPr/>
          </p:nvCxnSpPr>
          <p:spPr>
            <a:xfrm flipH="1">
              <a:off x="4227286" y="2748966"/>
              <a:ext cx="646342" cy="54906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Oval 65"/>
            <p:cNvSpPr/>
            <p:nvPr/>
          </p:nvSpPr>
          <p:spPr>
            <a:xfrm>
              <a:off x="4793618" y="2668956"/>
              <a:ext cx="160020" cy="1600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10" name="Group 79"/>
          <p:cNvGrpSpPr/>
          <p:nvPr/>
        </p:nvGrpSpPr>
        <p:grpSpPr>
          <a:xfrm flipV="1">
            <a:off x="2559987" y="4477747"/>
            <a:ext cx="1816907" cy="857500"/>
            <a:chOff x="3597042" y="1309582"/>
            <a:chExt cx="2312742" cy="1091512"/>
          </a:xfrm>
        </p:grpSpPr>
        <p:cxnSp>
          <p:nvCxnSpPr>
            <p:cNvPr id="11" name="Straight Connector 84"/>
            <p:cNvCxnSpPr/>
            <p:nvPr/>
          </p:nvCxnSpPr>
          <p:spPr>
            <a:xfrm flipH="1" flipV="1">
              <a:off x="4873626" y="1377949"/>
              <a:ext cx="1036158" cy="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85"/>
            <p:cNvCxnSpPr/>
            <p:nvPr/>
          </p:nvCxnSpPr>
          <p:spPr>
            <a:xfrm flipH="1">
              <a:off x="3597042" y="1377949"/>
              <a:ext cx="1276586" cy="10231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Oval 86"/>
            <p:cNvSpPr/>
            <p:nvPr/>
          </p:nvSpPr>
          <p:spPr>
            <a:xfrm>
              <a:off x="4793618" y="1309582"/>
              <a:ext cx="160020" cy="1600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14" name="Group 80"/>
          <p:cNvGrpSpPr/>
          <p:nvPr/>
        </p:nvGrpSpPr>
        <p:grpSpPr>
          <a:xfrm flipV="1">
            <a:off x="3055111" y="3773106"/>
            <a:ext cx="1321783" cy="494207"/>
            <a:chOff x="4227286" y="2668956"/>
            <a:chExt cx="1682498" cy="629076"/>
          </a:xfrm>
        </p:grpSpPr>
        <p:cxnSp>
          <p:nvCxnSpPr>
            <p:cNvPr id="15" name="Straight Connector 81"/>
            <p:cNvCxnSpPr/>
            <p:nvPr/>
          </p:nvCxnSpPr>
          <p:spPr>
            <a:xfrm flipH="1" flipV="1">
              <a:off x="4873626" y="2740551"/>
              <a:ext cx="1036158" cy="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82"/>
            <p:cNvCxnSpPr/>
            <p:nvPr/>
          </p:nvCxnSpPr>
          <p:spPr>
            <a:xfrm flipH="1">
              <a:off x="4227286" y="2748966"/>
              <a:ext cx="646342" cy="54906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Oval 83"/>
            <p:cNvSpPr/>
            <p:nvPr/>
          </p:nvSpPr>
          <p:spPr>
            <a:xfrm>
              <a:off x="4793618" y="2668956"/>
              <a:ext cx="160020" cy="1600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18" name="Group 3"/>
          <p:cNvGrpSpPr/>
          <p:nvPr/>
        </p:nvGrpSpPr>
        <p:grpSpPr>
          <a:xfrm>
            <a:off x="1227198" y="2774149"/>
            <a:ext cx="1829552" cy="1830906"/>
            <a:chOff x="508001" y="3192543"/>
            <a:chExt cx="1829552" cy="1830906"/>
          </a:xfrm>
        </p:grpSpPr>
        <p:sp>
          <p:nvSpPr>
            <p:cNvPr id="19" name="Oval 87"/>
            <p:cNvSpPr>
              <a:spLocks noChangeArrowheads="1"/>
            </p:cNvSpPr>
            <p:nvPr/>
          </p:nvSpPr>
          <p:spPr bwMode="auto">
            <a:xfrm>
              <a:off x="508001" y="3192543"/>
              <a:ext cx="1829552" cy="1830906"/>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0" name="Oval 88"/>
            <p:cNvSpPr>
              <a:spLocks noChangeArrowheads="1"/>
            </p:cNvSpPr>
            <p:nvPr/>
          </p:nvSpPr>
          <p:spPr bwMode="auto">
            <a:xfrm>
              <a:off x="655779" y="3342869"/>
              <a:ext cx="1532750" cy="153025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21" name="Group 76"/>
          <p:cNvGrpSpPr/>
          <p:nvPr/>
        </p:nvGrpSpPr>
        <p:grpSpPr>
          <a:xfrm>
            <a:off x="1640105" y="3115569"/>
            <a:ext cx="1000460" cy="1144788"/>
            <a:chOff x="6326188" y="3460750"/>
            <a:chExt cx="484188" cy="554038"/>
          </a:xfrm>
          <a:solidFill>
            <a:schemeClr val="tx1">
              <a:lumMod val="75000"/>
              <a:lumOff val="25000"/>
            </a:schemeClr>
          </a:solidFill>
        </p:grpSpPr>
        <p:sp>
          <p:nvSpPr>
            <p:cNvPr id="22" name="Freeform 227"/>
            <p:cNvSpPr/>
            <p:nvPr/>
          </p:nvSpPr>
          <p:spPr bwMode="auto">
            <a:xfrm>
              <a:off x="6326188" y="3460750"/>
              <a:ext cx="276225" cy="288925"/>
            </a:xfrm>
            <a:custGeom>
              <a:avLst/>
              <a:gdLst>
                <a:gd name="T0" fmla="*/ 1475 w 1743"/>
                <a:gd name="T1" fmla="*/ 2 h 1815"/>
                <a:gd name="T2" fmla="*/ 1507 w 1743"/>
                <a:gd name="T3" fmla="*/ 21 h 1815"/>
                <a:gd name="T4" fmla="*/ 1733 w 1743"/>
                <a:gd name="T5" fmla="*/ 252 h 1815"/>
                <a:gd name="T6" fmla="*/ 1743 w 1743"/>
                <a:gd name="T7" fmla="*/ 287 h 1815"/>
                <a:gd name="T8" fmla="*/ 1733 w 1743"/>
                <a:gd name="T9" fmla="*/ 320 h 1815"/>
                <a:gd name="T10" fmla="*/ 1507 w 1743"/>
                <a:gd name="T11" fmla="*/ 552 h 1815"/>
                <a:gd name="T12" fmla="*/ 1475 w 1743"/>
                <a:gd name="T13" fmla="*/ 570 h 1815"/>
                <a:gd name="T14" fmla="*/ 1440 w 1743"/>
                <a:gd name="T15" fmla="*/ 570 h 1815"/>
                <a:gd name="T16" fmla="*/ 1408 w 1743"/>
                <a:gd name="T17" fmla="*/ 552 h 1815"/>
                <a:gd name="T18" fmla="*/ 1389 w 1743"/>
                <a:gd name="T19" fmla="*/ 520 h 1815"/>
                <a:gd name="T20" fmla="*/ 1389 w 1743"/>
                <a:gd name="T21" fmla="*/ 484 h 1815"/>
                <a:gd name="T22" fmla="*/ 1408 w 1743"/>
                <a:gd name="T23" fmla="*/ 452 h 1815"/>
                <a:gd name="T24" fmla="*/ 1410 w 1743"/>
                <a:gd name="T25" fmla="*/ 361 h 1815"/>
                <a:gd name="T26" fmla="*/ 1228 w 1743"/>
                <a:gd name="T27" fmla="*/ 388 h 1815"/>
                <a:gd name="T28" fmla="*/ 1056 w 1743"/>
                <a:gd name="T29" fmla="*/ 438 h 1815"/>
                <a:gd name="T30" fmla="*/ 893 w 1743"/>
                <a:gd name="T31" fmla="*/ 510 h 1815"/>
                <a:gd name="T32" fmla="*/ 741 w 1743"/>
                <a:gd name="T33" fmla="*/ 602 h 1815"/>
                <a:gd name="T34" fmla="*/ 602 w 1743"/>
                <a:gd name="T35" fmla="*/ 710 h 1815"/>
                <a:gd name="T36" fmla="*/ 480 w 1743"/>
                <a:gd name="T37" fmla="*/ 835 h 1815"/>
                <a:gd name="T38" fmla="*/ 373 w 1743"/>
                <a:gd name="T39" fmla="*/ 975 h 1815"/>
                <a:gd name="T40" fmla="*/ 284 w 1743"/>
                <a:gd name="T41" fmla="*/ 1129 h 1815"/>
                <a:gd name="T42" fmla="*/ 215 w 1743"/>
                <a:gd name="T43" fmla="*/ 1293 h 1815"/>
                <a:gd name="T44" fmla="*/ 167 w 1743"/>
                <a:gd name="T45" fmla="*/ 1468 h 1815"/>
                <a:gd name="T46" fmla="*/ 143 w 1743"/>
                <a:gd name="T47" fmla="*/ 1650 h 1815"/>
                <a:gd name="T48" fmla="*/ 138 w 1743"/>
                <a:gd name="T49" fmla="*/ 1763 h 1815"/>
                <a:gd name="T50" fmla="*/ 120 w 1743"/>
                <a:gd name="T51" fmla="*/ 1794 h 1815"/>
                <a:gd name="T52" fmla="*/ 89 w 1743"/>
                <a:gd name="T53" fmla="*/ 1812 h 1815"/>
                <a:gd name="T54" fmla="*/ 51 w 1743"/>
                <a:gd name="T55" fmla="*/ 1812 h 1815"/>
                <a:gd name="T56" fmla="*/ 20 w 1743"/>
                <a:gd name="T57" fmla="*/ 1794 h 1815"/>
                <a:gd name="T58" fmla="*/ 2 w 1743"/>
                <a:gd name="T59" fmla="*/ 1763 h 1815"/>
                <a:gd name="T60" fmla="*/ 3 w 1743"/>
                <a:gd name="T61" fmla="*/ 1645 h 1815"/>
                <a:gd name="T62" fmla="*/ 28 w 1743"/>
                <a:gd name="T63" fmla="*/ 1451 h 1815"/>
                <a:gd name="T64" fmla="*/ 76 w 1743"/>
                <a:gd name="T65" fmla="*/ 1265 h 1815"/>
                <a:gd name="T66" fmla="*/ 147 w 1743"/>
                <a:gd name="T67" fmla="*/ 1090 h 1815"/>
                <a:gd name="T68" fmla="*/ 237 w 1743"/>
                <a:gd name="T69" fmla="*/ 926 h 1815"/>
                <a:gd name="T70" fmla="*/ 346 w 1743"/>
                <a:gd name="T71" fmla="*/ 774 h 1815"/>
                <a:gd name="T72" fmla="*/ 473 w 1743"/>
                <a:gd name="T73" fmla="*/ 639 h 1815"/>
                <a:gd name="T74" fmla="*/ 615 w 1743"/>
                <a:gd name="T75" fmla="*/ 519 h 1815"/>
                <a:gd name="T76" fmla="*/ 772 w 1743"/>
                <a:gd name="T77" fmla="*/ 416 h 1815"/>
                <a:gd name="T78" fmla="*/ 940 w 1743"/>
                <a:gd name="T79" fmla="*/ 333 h 1815"/>
                <a:gd name="T80" fmla="*/ 1119 w 1743"/>
                <a:gd name="T81" fmla="*/ 272 h 1815"/>
                <a:gd name="T82" fmla="*/ 1308 w 1743"/>
                <a:gd name="T83" fmla="*/ 232 h 1815"/>
                <a:gd name="T84" fmla="*/ 1505 w 1743"/>
                <a:gd name="T85" fmla="*/ 217 h 1815"/>
                <a:gd name="T86" fmla="*/ 1397 w 1743"/>
                <a:gd name="T87" fmla="*/ 105 h 1815"/>
                <a:gd name="T88" fmla="*/ 1387 w 1743"/>
                <a:gd name="T89" fmla="*/ 71 h 1815"/>
                <a:gd name="T90" fmla="*/ 1397 w 1743"/>
                <a:gd name="T91" fmla="*/ 36 h 1815"/>
                <a:gd name="T92" fmla="*/ 1423 w 1743"/>
                <a:gd name="T93" fmla="*/ 10 h 1815"/>
                <a:gd name="T94" fmla="*/ 1457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457" y="0"/>
                  </a:moveTo>
                  <a:lnTo>
                    <a:pt x="1475" y="2"/>
                  </a:lnTo>
                  <a:lnTo>
                    <a:pt x="1492" y="10"/>
                  </a:lnTo>
                  <a:lnTo>
                    <a:pt x="1507" y="21"/>
                  </a:lnTo>
                  <a:lnTo>
                    <a:pt x="1722" y="237"/>
                  </a:lnTo>
                  <a:lnTo>
                    <a:pt x="1733" y="252"/>
                  </a:lnTo>
                  <a:lnTo>
                    <a:pt x="1741" y="269"/>
                  </a:lnTo>
                  <a:lnTo>
                    <a:pt x="1743" y="287"/>
                  </a:lnTo>
                  <a:lnTo>
                    <a:pt x="1741" y="304"/>
                  </a:lnTo>
                  <a:lnTo>
                    <a:pt x="1733" y="320"/>
                  </a:lnTo>
                  <a:lnTo>
                    <a:pt x="1722" y="335"/>
                  </a:lnTo>
                  <a:lnTo>
                    <a:pt x="1507" y="552"/>
                  </a:lnTo>
                  <a:lnTo>
                    <a:pt x="1492" y="562"/>
                  </a:lnTo>
                  <a:lnTo>
                    <a:pt x="1475" y="570"/>
                  </a:lnTo>
                  <a:lnTo>
                    <a:pt x="1458" y="572"/>
                  </a:lnTo>
                  <a:lnTo>
                    <a:pt x="1440" y="570"/>
                  </a:lnTo>
                  <a:lnTo>
                    <a:pt x="1423" y="562"/>
                  </a:lnTo>
                  <a:lnTo>
                    <a:pt x="1408" y="552"/>
                  </a:lnTo>
                  <a:lnTo>
                    <a:pt x="1397" y="536"/>
                  </a:lnTo>
                  <a:lnTo>
                    <a:pt x="1389" y="520"/>
                  </a:lnTo>
                  <a:lnTo>
                    <a:pt x="1387" y="502"/>
                  </a:lnTo>
                  <a:lnTo>
                    <a:pt x="1389" y="484"/>
                  </a:lnTo>
                  <a:lnTo>
                    <a:pt x="1397" y="467"/>
                  </a:lnTo>
                  <a:lnTo>
                    <a:pt x="1408" y="452"/>
                  </a:lnTo>
                  <a:lnTo>
                    <a:pt x="1504" y="357"/>
                  </a:lnTo>
                  <a:lnTo>
                    <a:pt x="1410" y="361"/>
                  </a:lnTo>
                  <a:lnTo>
                    <a:pt x="1318" y="371"/>
                  </a:lnTo>
                  <a:lnTo>
                    <a:pt x="1228" y="388"/>
                  </a:lnTo>
                  <a:lnTo>
                    <a:pt x="1140" y="411"/>
                  </a:lnTo>
                  <a:lnTo>
                    <a:pt x="1056" y="438"/>
                  </a:lnTo>
                  <a:lnTo>
                    <a:pt x="972" y="472"/>
                  </a:lnTo>
                  <a:lnTo>
                    <a:pt x="893" y="510"/>
                  </a:lnTo>
                  <a:lnTo>
                    <a:pt x="815" y="553"/>
                  </a:lnTo>
                  <a:lnTo>
                    <a:pt x="741" y="602"/>
                  </a:lnTo>
                  <a:lnTo>
                    <a:pt x="670" y="654"/>
                  </a:lnTo>
                  <a:lnTo>
                    <a:pt x="602" y="710"/>
                  </a:lnTo>
                  <a:lnTo>
                    <a:pt x="539" y="771"/>
                  </a:lnTo>
                  <a:lnTo>
                    <a:pt x="480" y="835"/>
                  </a:lnTo>
                  <a:lnTo>
                    <a:pt x="424" y="904"/>
                  </a:lnTo>
                  <a:lnTo>
                    <a:pt x="373" y="975"/>
                  </a:lnTo>
                  <a:lnTo>
                    <a:pt x="326" y="1050"/>
                  </a:lnTo>
                  <a:lnTo>
                    <a:pt x="284" y="1129"/>
                  </a:lnTo>
                  <a:lnTo>
                    <a:pt x="247" y="1209"/>
                  </a:lnTo>
                  <a:lnTo>
                    <a:pt x="215" y="1293"/>
                  </a:lnTo>
                  <a:lnTo>
                    <a:pt x="188" y="1379"/>
                  </a:lnTo>
                  <a:lnTo>
                    <a:pt x="167" y="1468"/>
                  </a:lnTo>
                  <a:lnTo>
                    <a:pt x="152" y="1558"/>
                  </a:lnTo>
                  <a:lnTo>
                    <a:pt x="143" y="1650"/>
                  </a:lnTo>
                  <a:lnTo>
                    <a:pt x="140" y="1744"/>
                  </a:lnTo>
                  <a:lnTo>
                    <a:pt x="138" y="1763"/>
                  </a:lnTo>
                  <a:lnTo>
                    <a:pt x="130" y="1780"/>
                  </a:lnTo>
                  <a:lnTo>
                    <a:pt x="120" y="1794"/>
                  </a:lnTo>
                  <a:lnTo>
                    <a:pt x="105" y="1805"/>
                  </a:lnTo>
                  <a:lnTo>
                    <a:pt x="89" y="1812"/>
                  </a:lnTo>
                  <a:lnTo>
                    <a:pt x="70" y="1815"/>
                  </a:lnTo>
                  <a:lnTo>
                    <a:pt x="51" y="1812"/>
                  </a:lnTo>
                  <a:lnTo>
                    <a:pt x="34" y="1805"/>
                  </a:lnTo>
                  <a:lnTo>
                    <a:pt x="20" y="1794"/>
                  </a:lnTo>
                  <a:lnTo>
                    <a:pt x="10" y="1780"/>
                  </a:lnTo>
                  <a:lnTo>
                    <a:pt x="2" y="1763"/>
                  </a:lnTo>
                  <a:lnTo>
                    <a:pt x="0" y="1744"/>
                  </a:lnTo>
                  <a:lnTo>
                    <a:pt x="3" y="1645"/>
                  </a:lnTo>
                  <a:lnTo>
                    <a:pt x="13" y="1547"/>
                  </a:lnTo>
                  <a:lnTo>
                    <a:pt x="28" y="1451"/>
                  </a:lnTo>
                  <a:lnTo>
                    <a:pt x="50" y="1357"/>
                  </a:lnTo>
                  <a:lnTo>
                    <a:pt x="76" y="1265"/>
                  </a:lnTo>
                  <a:lnTo>
                    <a:pt x="109" y="1176"/>
                  </a:lnTo>
                  <a:lnTo>
                    <a:pt x="147" y="1090"/>
                  </a:lnTo>
                  <a:lnTo>
                    <a:pt x="190" y="1007"/>
                  </a:lnTo>
                  <a:lnTo>
                    <a:pt x="237" y="926"/>
                  </a:lnTo>
                  <a:lnTo>
                    <a:pt x="290" y="849"/>
                  </a:lnTo>
                  <a:lnTo>
                    <a:pt x="346" y="774"/>
                  </a:lnTo>
                  <a:lnTo>
                    <a:pt x="408" y="704"/>
                  </a:lnTo>
                  <a:lnTo>
                    <a:pt x="473" y="639"/>
                  </a:lnTo>
                  <a:lnTo>
                    <a:pt x="542" y="576"/>
                  </a:lnTo>
                  <a:lnTo>
                    <a:pt x="615" y="519"/>
                  </a:lnTo>
                  <a:lnTo>
                    <a:pt x="691" y="465"/>
                  </a:lnTo>
                  <a:lnTo>
                    <a:pt x="772" y="416"/>
                  </a:lnTo>
                  <a:lnTo>
                    <a:pt x="854" y="372"/>
                  </a:lnTo>
                  <a:lnTo>
                    <a:pt x="940" y="333"/>
                  </a:lnTo>
                  <a:lnTo>
                    <a:pt x="1028" y="299"/>
                  </a:lnTo>
                  <a:lnTo>
                    <a:pt x="1119" y="272"/>
                  </a:lnTo>
                  <a:lnTo>
                    <a:pt x="1212" y="248"/>
                  </a:lnTo>
                  <a:lnTo>
                    <a:pt x="1308" y="232"/>
                  </a:lnTo>
                  <a:lnTo>
                    <a:pt x="1405" y="221"/>
                  </a:lnTo>
                  <a:lnTo>
                    <a:pt x="1505" y="217"/>
                  </a:lnTo>
                  <a:lnTo>
                    <a:pt x="1408" y="120"/>
                  </a:lnTo>
                  <a:lnTo>
                    <a:pt x="1397" y="105"/>
                  </a:lnTo>
                  <a:lnTo>
                    <a:pt x="1389" y="88"/>
                  </a:lnTo>
                  <a:lnTo>
                    <a:pt x="1387" y="71"/>
                  </a:lnTo>
                  <a:lnTo>
                    <a:pt x="1389" y="53"/>
                  </a:lnTo>
                  <a:lnTo>
                    <a:pt x="1397" y="36"/>
                  </a:lnTo>
                  <a:lnTo>
                    <a:pt x="1408" y="21"/>
                  </a:lnTo>
                  <a:lnTo>
                    <a:pt x="1423" y="10"/>
                  </a:lnTo>
                  <a:lnTo>
                    <a:pt x="1440" y="2"/>
                  </a:lnTo>
                  <a:lnTo>
                    <a:pt x="1457"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3" name="Freeform 228"/>
            <p:cNvSpPr/>
            <p:nvPr/>
          </p:nvSpPr>
          <p:spPr bwMode="auto">
            <a:xfrm>
              <a:off x="6534151" y="3727450"/>
              <a:ext cx="276225" cy="287338"/>
            </a:xfrm>
            <a:custGeom>
              <a:avLst/>
              <a:gdLst>
                <a:gd name="T0" fmla="*/ 1691 w 1743"/>
                <a:gd name="T1" fmla="*/ 3 h 1815"/>
                <a:gd name="T2" fmla="*/ 1722 w 1743"/>
                <a:gd name="T3" fmla="*/ 21 h 1815"/>
                <a:gd name="T4" fmla="*/ 1740 w 1743"/>
                <a:gd name="T5" fmla="*/ 52 h 1815"/>
                <a:gd name="T6" fmla="*/ 1739 w 1743"/>
                <a:gd name="T7" fmla="*/ 170 h 1815"/>
                <a:gd name="T8" fmla="*/ 1714 w 1743"/>
                <a:gd name="T9" fmla="*/ 364 h 1815"/>
                <a:gd name="T10" fmla="*/ 1666 w 1743"/>
                <a:gd name="T11" fmla="*/ 549 h 1815"/>
                <a:gd name="T12" fmla="*/ 1595 w 1743"/>
                <a:gd name="T13" fmla="*/ 724 h 1815"/>
                <a:gd name="T14" fmla="*/ 1505 w 1743"/>
                <a:gd name="T15" fmla="*/ 889 h 1815"/>
                <a:gd name="T16" fmla="*/ 1395 w 1743"/>
                <a:gd name="T17" fmla="*/ 1040 h 1815"/>
                <a:gd name="T18" fmla="*/ 1269 w 1743"/>
                <a:gd name="T19" fmla="*/ 1176 h 1815"/>
                <a:gd name="T20" fmla="*/ 1126 w 1743"/>
                <a:gd name="T21" fmla="*/ 1296 h 1815"/>
                <a:gd name="T22" fmla="*/ 971 w 1743"/>
                <a:gd name="T23" fmla="*/ 1399 h 1815"/>
                <a:gd name="T24" fmla="*/ 802 w 1743"/>
                <a:gd name="T25" fmla="*/ 1481 h 1815"/>
                <a:gd name="T26" fmla="*/ 622 w 1743"/>
                <a:gd name="T27" fmla="*/ 1543 h 1815"/>
                <a:gd name="T28" fmla="*/ 434 w 1743"/>
                <a:gd name="T29" fmla="*/ 1582 h 1815"/>
                <a:gd name="T30" fmla="*/ 238 w 1743"/>
                <a:gd name="T31" fmla="*/ 1598 h 1815"/>
                <a:gd name="T32" fmla="*/ 346 w 1743"/>
                <a:gd name="T33" fmla="*/ 1710 h 1815"/>
                <a:gd name="T34" fmla="*/ 354 w 1743"/>
                <a:gd name="T35" fmla="*/ 1743 h 1815"/>
                <a:gd name="T36" fmla="*/ 346 w 1743"/>
                <a:gd name="T37" fmla="*/ 1778 h 1815"/>
                <a:gd name="T38" fmla="*/ 320 w 1743"/>
                <a:gd name="T39" fmla="*/ 1805 h 1815"/>
                <a:gd name="T40" fmla="*/ 285 w 1743"/>
                <a:gd name="T41" fmla="*/ 1815 h 1815"/>
                <a:gd name="T42" fmla="*/ 250 w 1743"/>
                <a:gd name="T43" fmla="*/ 1805 h 1815"/>
                <a:gd name="T44" fmla="*/ 20 w 1743"/>
                <a:gd name="T45" fmla="*/ 1578 h 1815"/>
                <a:gd name="T46" fmla="*/ 2 w 1743"/>
                <a:gd name="T47" fmla="*/ 1546 h 1815"/>
                <a:gd name="T48" fmla="*/ 2 w 1743"/>
                <a:gd name="T49" fmla="*/ 1510 h 1815"/>
                <a:gd name="T50" fmla="*/ 20 w 1743"/>
                <a:gd name="T51" fmla="*/ 1479 h 1815"/>
                <a:gd name="T52" fmla="*/ 251 w 1743"/>
                <a:gd name="T53" fmla="*/ 1251 h 1815"/>
                <a:gd name="T54" fmla="*/ 285 w 1743"/>
                <a:gd name="T55" fmla="*/ 1243 h 1815"/>
                <a:gd name="T56" fmla="*/ 320 w 1743"/>
                <a:gd name="T57" fmla="*/ 1251 h 1815"/>
                <a:gd name="T58" fmla="*/ 346 w 1743"/>
                <a:gd name="T59" fmla="*/ 1279 h 1815"/>
                <a:gd name="T60" fmla="*/ 354 w 1743"/>
                <a:gd name="T61" fmla="*/ 1313 h 1815"/>
                <a:gd name="T62" fmla="*/ 346 w 1743"/>
                <a:gd name="T63" fmla="*/ 1348 h 1815"/>
                <a:gd name="T64" fmla="*/ 239 w 1743"/>
                <a:gd name="T65" fmla="*/ 1458 h 1815"/>
                <a:gd name="T66" fmla="*/ 424 w 1743"/>
                <a:gd name="T67" fmla="*/ 1443 h 1815"/>
                <a:gd name="T68" fmla="*/ 601 w 1743"/>
                <a:gd name="T69" fmla="*/ 1404 h 1815"/>
                <a:gd name="T70" fmla="*/ 770 w 1743"/>
                <a:gd name="T71" fmla="*/ 1343 h 1815"/>
                <a:gd name="T72" fmla="*/ 927 w 1743"/>
                <a:gd name="T73" fmla="*/ 1262 h 1815"/>
                <a:gd name="T74" fmla="*/ 1072 w 1743"/>
                <a:gd name="T75" fmla="*/ 1161 h 1815"/>
                <a:gd name="T76" fmla="*/ 1204 w 1743"/>
                <a:gd name="T77" fmla="*/ 1043 h 1815"/>
                <a:gd name="T78" fmla="*/ 1318 w 1743"/>
                <a:gd name="T79" fmla="*/ 911 h 1815"/>
                <a:gd name="T80" fmla="*/ 1416 w 1743"/>
                <a:gd name="T81" fmla="*/ 765 h 1815"/>
                <a:gd name="T82" fmla="*/ 1495 w 1743"/>
                <a:gd name="T83" fmla="*/ 605 h 1815"/>
                <a:gd name="T84" fmla="*/ 1554 w 1743"/>
                <a:gd name="T85" fmla="*/ 436 h 1815"/>
                <a:gd name="T86" fmla="*/ 1590 w 1743"/>
                <a:gd name="T87" fmla="*/ 256 h 1815"/>
                <a:gd name="T88" fmla="*/ 1603 w 1743"/>
                <a:gd name="T89" fmla="*/ 70 h 1815"/>
                <a:gd name="T90" fmla="*/ 1612 w 1743"/>
                <a:gd name="T91" fmla="*/ 35 h 1815"/>
                <a:gd name="T92" fmla="*/ 1637 w 1743"/>
                <a:gd name="T93" fmla="*/ 9 h 1815"/>
                <a:gd name="T94" fmla="*/ 1673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673" y="0"/>
                  </a:moveTo>
                  <a:lnTo>
                    <a:pt x="1691" y="3"/>
                  </a:lnTo>
                  <a:lnTo>
                    <a:pt x="1708" y="9"/>
                  </a:lnTo>
                  <a:lnTo>
                    <a:pt x="1722" y="21"/>
                  </a:lnTo>
                  <a:lnTo>
                    <a:pt x="1733" y="35"/>
                  </a:lnTo>
                  <a:lnTo>
                    <a:pt x="1740" y="52"/>
                  </a:lnTo>
                  <a:lnTo>
                    <a:pt x="1743" y="70"/>
                  </a:lnTo>
                  <a:lnTo>
                    <a:pt x="1739" y="170"/>
                  </a:lnTo>
                  <a:lnTo>
                    <a:pt x="1730" y="268"/>
                  </a:lnTo>
                  <a:lnTo>
                    <a:pt x="1714" y="364"/>
                  </a:lnTo>
                  <a:lnTo>
                    <a:pt x="1693" y="458"/>
                  </a:lnTo>
                  <a:lnTo>
                    <a:pt x="1666" y="549"/>
                  </a:lnTo>
                  <a:lnTo>
                    <a:pt x="1634" y="638"/>
                  </a:lnTo>
                  <a:lnTo>
                    <a:pt x="1595" y="724"/>
                  </a:lnTo>
                  <a:lnTo>
                    <a:pt x="1553" y="808"/>
                  </a:lnTo>
                  <a:lnTo>
                    <a:pt x="1505" y="889"/>
                  </a:lnTo>
                  <a:lnTo>
                    <a:pt x="1452" y="966"/>
                  </a:lnTo>
                  <a:lnTo>
                    <a:pt x="1395" y="1040"/>
                  </a:lnTo>
                  <a:lnTo>
                    <a:pt x="1334" y="1110"/>
                  </a:lnTo>
                  <a:lnTo>
                    <a:pt x="1269" y="1176"/>
                  </a:lnTo>
                  <a:lnTo>
                    <a:pt x="1199" y="1239"/>
                  </a:lnTo>
                  <a:lnTo>
                    <a:pt x="1126" y="1296"/>
                  </a:lnTo>
                  <a:lnTo>
                    <a:pt x="1050" y="1350"/>
                  </a:lnTo>
                  <a:lnTo>
                    <a:pt x="971" y="1399"/>
                  </a:lnTo>
                  <a:lnTo>
                    <a:pt x="888" y="1442"/>
                  </a:lnTo>
                  <a:lnTo>
                    <a:pt x="802" y="1481"/>
                  </a:lnTo>
                  <a:lnTo>
                    <a:pt x="713" y="1515"/>
                  </a:lnTo>
                  <a:lnTo>
                    <a:pt x="622" y="1543"/>
                  </a:lnTo>
                  <a:lnTo>
                    <a:pt x="529" y="1566"/>
                  </a:lnTo>
                  <a:lnTo>
                    <a:pt x="434" y="1582"/>
                  </a:lnTo>
                  <a:lnTo>
                    <a:pt x="338" y="1594"/>
                  </a:lnTo>
                  <a:lnTo>
                    <a:pt x="238" y="1598"/>
                  </a:lnTo>
                  <a:lnTo>
                    <a:pt x="334" y="1695"/>
                  </a:lnTo>
                  <a:lnTo>
                    <a:pt x="346" y="1710"/>
                  </a:lnTo>
                  <a:lnTo>
                    <a:pt x="352" y="1726"/>
                  </a:lnTo>
                  <a:lnTo>
                    <a:pt x="354" y="1743"/>
                  </a:lnTo>
                  <a:lnTo>
                    <a:pt x="352" y="1761"/>
                  </a:lnTo>
                  <a:lnTo>
                    <a:pt x="346" y="1778"/>
                  </a:lnTo>
                  <a:lnTo>
                    <a:pt x="334" y="1793"/>
                  </a:lnTo>
                  <a:lnTo>
                    <a:pt x="320" y="1805"/>
                  </a:lnTo>
                  <a:lnTo>
                    <a:pt x="303" y="1811"/>
                  </a:lnTo>
                  <a:lnTo>
                    <a:pt x="285" y="1815"/>
                  </a:lnTo>
                  <a:lnTo>
                    <a:pt x="267" y="1811"/>
                  </a:lnTo>
                  <a:lnTo>
                    <a:pt x="250" y="1805"/>
                  </a:lnTo>
                  <a:lnTo>
                    <a:pt x="235" y="1793"/>
                  </a:lnTo>
                  <a:lnTo>
                    <a:pt x="20" y="1578"/>
                  </a:lnTo>
                  <a:lnTo>
                    <a:pt x="9" y="1563"/>
                  </a:lnTo>
                  <a:lnTo>
                    <a:pt x="2" y="1546"/>
                  </a:lnTo>
                  <a:lnTo>
                    <a:pt x="0" y="1528"/>
                  </a:lnTo>
                  <a:lnTo>
                    <a:pt x="2" y="1510"/>
                  </a:lnTo>
                  <a:lnTo>
                    <a:pt x="9" y="1493"/>
                  </a:lnTo>
                  <a:lnTo>
                    <a:pt x="20" y="1479"/>
                  </a:lnTo>
                  <a:lnTo>
                    <a:pt x="235" y="1263"/>
                  </a:lnTo>
                  <a:lnTo>
                    <a:pt x="251" y="1251"/>
                  </a:lnTo>
                  <a:lnTo>
                    <a:pt x="267" y="1245"/>
                  </a:lnTo>
                  <a:lnTo>
                    <a:pt x="285" y="1243"/>
                  </a:lnTo>
                  <a:lnTo>
                    <a:pt x="303" y="1245"/>
                  </a:lnTo>
                  <a:lnTo>
                    <a:pt x="320" y="1251"/>
                  </a:lnTo>
                  <a:lnTo>
                    <a:pt x="334" y="1263"/>
                  </a:lnTo>
                  <a:lnTo>
                    <a:pt x="346" y="1279"/>
                  </a:lnTo>
                  <a:lnTo>
                    <a:pt x="352" y="1295"/>
                  </a:lnTo>
                  <a:lnTo>
                    <a:pt x="354" y="1313"/>
                  </a:lnTo>
                  <a:lnTo>
                    <a:pt x="352" y="1331"/>
                  </a:lnTo>
                  <a:lnTo>
                    <a:pt x="346" y="1348"/>
                  </a:lnTo>
                  <a:lnTo>
                    <a:pt x="334" y="1363"/>
                  </a:lnTo>
                  <a:lnTo>
                    <a:pt x="239" y="1458"/>
                  </a:lnTo>
                  <a:lnTo>
                    <a:pt x="332" y="1454"/>
                  </a:lnTo>
                  <a:lnTo>
                    <a:pt x="424" y="1443"/>
                  </a:lnTo>
                  <a:lnTo>
                    <a:pt x="513" y="1426"/>
                  </a:lnTo>
                  <a:lnTo>
                    <a:pt x="601" y="1404"/>
                  </a:lnTo>
                  <a:lnTo>
                    <a:pt x="687" y="1376"/>
                  </a:lnTo>
                  <a:lnTo>
                    <a:pt x="770" y="1343"/>
                  </a:lnTo>
                  <a:lnTo>
                    <a:pt x="850" y="1304"/>
                  </a:lnTo>
                  <a:lnTo>
                    <a:pt x="927" y="1262"/>
                  </a:lnTo>
                  <a:lnTo>
                    <a:pt x="1001" y="1213"/>
                  </a:lnTo>
                  <a:lnTo>
                    <a:pt x="1072" y="1161"/>
                  </a:lnTo>
                  <a:lnTo>
                    <a:pt x="1140" y="1105"/>
                  </a:lnTo>
                  <a:lnTo>
                    <a:pt x="1204" y="1043"/>
                  </a:lnTo>
                  <a:lnTo>
                    <a:pt x="1263" y="980"/>
                  </a:lnTo>
                  <a:lnTo>
                    <a:pt x="1318" y="911"/>
                  </a:lnTo>
                  <a:lnTo>
                    <a:pt x="1370" y="840"/>
                  </a:lnTo>
                  <a:lnTo>
                    <a:pt x="1416" y="765"/>
                  </a:lnTo>
                  <a:lnTo>
                    <a:pt x="1459" y="686"/>
                  </a:lnTo>
                  <a:lnTo>
                    <a:pt x="1495" y="605"/>
                  </a:lnTo>
                  <a:lnTo>
                    <a:pt x="1528" y="522"/>
                  </a:lnTo>
                  <a:lnTo>
                    <a:pt x="1554" y="436"/>
                  </a:lnTo>
                  <a:lnTo>
                    <a:pt x="1574" y="347"/>
                  </a:lnTo>
                  <a:lnTo>
                    <a:pt x="1590" y="256"/>
                  </a:lnTo>
                  <a:lnTo>
                    <a:pt x="1600" y="164"/>
                  </a:lnTo>
                  <a:lnTo>
                    <a:pt x="1603" y="70"/>
                  </a:lnTo>
                  <a:lnTo>
                    <a:pt x="1605" y="52"/>
                  </a:lnTo>
                  <a:lnTo>
                    <a:pt x="1612" y="35"/>
                  </a:lnTo>
                  <a:lnTo>
                    <a:pt x="1623" y="21"/>
                  </a:lnTo>
                  <a:lnTo>
                    <a:pt x="1637" y="9"/>
                  </a:lnTo>
                  <a:lnTo>
                    <a:pt x="1654" y="3"/>
                  </a:lnTo>
                  <a:lnTo>
                    <a:pt x="167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4" name="Freeform 229"/>
            <p:cNvSpPr>
              <a:spLocks noEditPoints="1"/>
            </p:cNvSpPr>
            <p:nvPr/>
          </p:nvSpPr>
          <p:spPr bwMode="auto">
            <a:xfrm>
              <a:off x="6497638" y="3667125"/>
              <a:ext cx="142875" cy="142875"/>
            </a:xfrm>
            <a:custGeom>
              <a:avLst/>
              <a:gdLst>
                <a:gd name="T0" fmla="*/ 410 w 901"/>
                <a:gd name="T1" fmla="*/ 143 h 905"/>
                <a:gd name="T2" fmla="*/ 331 w 901"/>
                <a:gd name="T3" fmla="*/ 164 h 905"/>
                <a:gd name="T4" fmla="*/ 260 w 901"/>
                <a:gd name="T5" fmla="*/ 206 h 905"/>
                <a:gd name="T6" fmla="*/ 203 w 901"/>
                <a:gd name="T7" fmla="*/ 262 h 905"/>
                <a:gd name="T8" fmla="*/ 163 w 901"/>
                <a:gd name="T9" fmla="*/ 333 h 905"/>
                <a:gd name="T10" fmla="*/ 142 w 901"/>
                <a:gd name="T11" fmla="*/ 413 h 905"/>
                <a:gd name="T12" fmla="*/ 142 w 901"/>
                <a:gd name="T13" fmla="*/ 493 h 905"/>
                <a:gd name="T14" fmla="*/ 163 w 901"/>
                <a:gd name="T15" fmla="*/ 572 h 905"/>
                <a:gd name="T16" fmla="*/ 204 w 901"/>
                <a:gd name="T17" fmla="*/ 644 h 905"/>
                <a:gd name="T18" fmla="*/ 260 w 901"/>
                <a:gd name="T19" fmla="*/ 701 h 905"/>
                <a:gd name="T20" fmla="*/ 330 w 901"/>
                <a:gd name="T21" fmla="*/ 741 h 905"/>
                <a:gd name="T22" fmla="*/ 408 w 901"/>
                <a:gd name="T23" fmla="*/ 763 h 905"/>
                <a:gd name="T24" fmla="*/ 491 w 901"/>
                <a:gd name="T25" fmla="*/ 763 h 905"/>
                <a:gd name="T26" fmla="*/ 569 w 901"/>
                <a:gd name="T27" fmla="*/ 741 h 905"/>
                <a:gd name="T28" fmla="*/ 640 w 901"/>
                <a:gd name="T29" fmla="*/ 700 h 905"/>
                <a:gd name="T30" fmla="*/ 696 w 901"/>
                <a:gd name="T31" fmla="*/ 643 h 905"/>
                <a:gd name="T32" fmla="*/ 738 w 901"/>
                <a:gd name="T33" fmla="*/ 572 h 905"/>
                <a:gd name="T34" fmla="*/ 759 w 901"/>
                <a:gd name="T35" fmla="*/ 493 h 905"/>
                <a:gd name="T36" fmla="*/ 759 w 901"/>
                <a:gd name="T37" fmla="*/ 413 h 905"/>
                <a:gd name="T38" fmla="*/ 738 w 901"/>
                <a:gd name="T39" fmla="*/ 333 h 905"/>
                <a:gd name="T40" fmla="*/ 696 w 901"/>
                <a:gd name="T41" fmla="*/ 262 h 905"/>
                <a:gd name="T42" fmla="*/ 639 w 901"/>
                <a:gd name="T43" fmla="*/ 205 h 905"/>
                <a:gd name="T44" fmla="*/ 569 w 901"/>
                <a:gd name="T45" fmla="*/ 164 h 905"/>
                <a:gd name="T46" fmla="*/ 491 w 901"/>
                <a:gd name="T47" fmla="*/ 143 h 905"/>
                <a:gd name="T48" fmla="*/ 450 w 901"/>
                <a:gd name="T49" fmla="*/ 0 h 905"/>
                <a:gd name="T50" fmla="*/ 547 w 901"/>
                <a:gd name="T51" fmla="*/ 11 h 905"/>
                <a:gd name="T52" fmla="*/ 638 w 901"/>
                <a:gd name="T53" fmla="*/ 41 h 905"/>
                <a:gd name="T54" fmla="*/ 721 w 901"/>
                <a:gd name="T55" fmla="*/ 90 h 905"/>
                <a:gd name="T56" fmla="*/ 791 w 901"/>
                <a:gd name="T57" fmla="*/ 155 h 905"/>
                <a:gd name="T58" fmla="*/ 846 w 901"/>
                <a:gd name="T59" fmla="*/ 234 h 905"/>
                <a:gd name="T60" fmla="*/ 884 w 901"/>
                <a:gd name="T61" fmla="*/ 328 h 905"/>
                <a:gd name="T62" fmla="*/ 901 w 901"/>
                <a:gd name="T63" fmla="*/ 427 h 905"/>
                <a:gd name="T64" fmla="*/ 896 w 901"/>
                <a:gd name="T65" fmla="*/ 527 h 905"/>
                <a:gd name="T66" fmla="*/ 867 w 901"/>
                <a:gd name="T67" fmla="*/ 626 h 905"/>
                <a:gd name="T68" fmla="*/ 818 w 901"/>
                <a:gd name="T69" fmla="*/ 715 h 905"/>
                <a:gd name="T70" fmla="*/ 752 w 901"/>
                <a:gd name="T71" fmla="*/ 789 h 905"/>
                <a:gd name="T72" fmla="*/ 669 w 901"/>
                <a:gd name="T73" fmla="*/ 847 h 905"/>
                <a:gd name="T74" fmla="*/ 581 w 901"/>
                <a:gd name="T75" fmla="*/ 886 h 905"/>
                <a:gd name="T76" fmla="*/ 494 w 901"/>
                <a:gd name="T77" fmla="*/ 903 h 905"/>
                <a:gd name="T78" fmla="*/ 401 w 901"/>
                <a:gd name="T79" fmla="*/ 902 h 905"/>
                <a:gd name="T80" fmla="*/ 306 w 901"/>
                <a:gd name="T81" fmla="*/ 881 h 905"/>
                <a:gd name="T82" fmla="*/ 219 w 901"/>
                <a:gd name="T83" fmla="*/ 841 h 905"/>
                <a:gd name="T84" fmla="*/ 143 w 901"/>
                <a:gd name="T85" fmla="*/ 784 h 905"/>
                <a:gd name="T86" fmla="*/ 80 w 901"/>
                <a:gd name="T87" fmla="*/ 712 h 905"/>
                <a:gd name="T88" fmla="*/ 34 w 901"/>
                <a:gd name="T89" fmla="*/ 626 h 905"/>
                <a:gd name="T90" fmla="*/ 5 w 901"/>
                <a:gd name="T91" fmla="*/ 527 h 905"/>
                <a:gd name="T92" fmla="*/ 0 w 901"/>
                <a:gd name="T93" fmla="*/ 427 h 905"/>
                <a:gd name="T94" fmla="*/ 17 w 901"/>
                <a:gd name="T95" fmla="*/ 328 h 905"/>
                <a:gd name="T96" fmla="*/ 56 w 901"/>
                <a:gd name="T97" fmla="*/ 233 h 905"/>
                <a:gd name="T98" fmla="*/ 114 w 901"/>
                <a:gd name="T99" fmla="*/ 151 h 905"/>
                <a:gd name="T100" fmla="*/ 188 w 901"/>
                <a:gd name="T101" fmla="*/ 84 h 905"/>
                <a:gd name="T102" fmla="*/ 277 w 901"/>
                <a:gd name="T103" fmla="*/ 35 h 905"/>
                <a:gd name="T104" fmla="*/ 362 w 901"/>
                <a:gd name="T105" fmla="*/ 8 h 905"/>
                <a:gd name="T106" fmla="*/ 450 w 901"/>
                <a:gd name="T10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1" h="905">
                  <a:moveTo>
                    <a:pt x="450" y="140"/>
                  </a:moveTo>
                  <a:lnTo>
                    <a:pt x="410" y="143"/>
                  </a:lnTo>
                  <a:lnTo>
                    <a:pt x="370" y="152"/>
                  </a:lnTo>
                  <a:lnTo>
                    <a:pt x="331" y="164"/>
                  </a:lnTo>
                  <a:lnTo>
                    <a:pt x="294" y="182"/>
                  </a:lnTo>
                  <a:lnTo>
                    <a:pt x="260" y="206"/>
                  </a:lnTo>
                  <a:lnTo>
                    <a:pt x="230" y="232"/>
                  </a:lnTo>
                  <a:lnTo>
                    <a:pt x="203" y="262"/>
                  </a:lnTo>
                  <a:lnTo>
                    <a:pt x="181" y="296"/>
                  </a:lnTo>
                  <a:lnTo>
                    <a:pt x="163" y="333"/>
                  </a:lnTo>
                  <a:lnTo>
                    <a:pt x="149" y="372"/>
                  </a:lnTo>
                  <a:lnTo>
                    <a:pt x="142" y="413"/>
                  </a:lnTo>
                  <a:lnTo>
                    <a:pt x="138" y="453"/>
                  </a:lnTo>
                  <a:lnTo>
                    <a:pt x="142" y="493"/>
                  </a:lnTo>
                  <a:lnTo>
                    <a:pt x="149" y="533"/>
                  </a:lnTo>
                  <a:lnTo>
                    <a:pt x="163" y="572"/>
                  </a:lnTo>
                  <a:lnTo>
                    <a:pt x="181" y="610"/>
                  </a:lnTo>
                  <a:lnTo>
                    <a:pt x="204" y="644"/>
                  </a:lnTo>
                  <a:lnTo>
                    <a:pt x="231" y="675"/>
                  </a:lnTo>
                  <a:lnTo>
                    <a:pt x="260" y="701"/>
                  </a:lnTo>
                  <a:lnTo>
                    <a:pt x="294" y="723"/>
                  </a:lnTo>
                  <a:lnTo>
                    <a:pt x="330" y="741"/>
                  </a:lnTo>
                  <a:lnTo>
                    <a:pt x="368" y="754"/>
                  </a:lnTo>
                  <a:lnTo>
                    <a:pt x="408" y="763"/>
                  </a:lnTo>
                  <a:lnTo>
                    <a:pt x="450" y="765"/>
                  </a:lnTo>
                  <a:lnTo>
                    <a:pt x="491" y="763"/>
                  </a:lnTo>
                  <a:lnTo>
                    <a:pt x="530" y="754"/>
                  </a:lnTo>
                  <a:lnTo>
                    <a:pt x="569" y="741"/>
                  </a:lnTo>
                  <a:lnTo>
                    <a:pt x="606" y="722"/>
                  </a:lnTo>
                  <a:lnTo>
                    <a:pt x="640" y="700"/>
                  </a:lnTo>
                  <a:lnTo>
                    <a:pt x="670" y="673"/>
                  </a:lnTo>
                  <a:lnTo>
                    <a:pt x="696" y="643"/>
                  </a:lnTo>
                  <a:lnTo>
                    <a:pt x="720" y="609"/>
                  </a:lnTo>
                  <a:lnTo>
                    <a:pt x="738" y="572"/>
                  </a:lnTo>
                  <a:lnTo>
                    <a:pt x="750" y="533"/>
                  </a:lnTo>
                  <a:lnTo>
                    <a:pt x="759" y="493"/>
                  </a:lnTo>
                  <a:lnTo>
                    <a:pt x="761" y="453"/>
                  </a:lnTo>
                  <a:lnTo>
                    <a:pt x="759" y="413"/>
                  </a:lnTo>
                  <a:lnTo>
                    <a:pt x="750" y="372"/>
                  </a:lnTo>
                  <a:lnTo>
                    <a:pt x="738" y="333"/>
                  </a:lnTo>
                  <a:lnTo>
                    <a:pt x="719" y="296"/>
                  </a:lnTo>
                  <a:lnTo>
                    <a:pt x="696" y="262"/>
                  </a:lnTo>
                  <a:lnTo>
                    <a:pt x="670" y="231"/>
                  </a:lnTo>
                  <a:lnTo>
                    <a:pt x="639" y="205"/>
                  </a:lnTo>
                  <a:lnTo>
                    <a:pt x="605" y="182"/>
                  </a:lnTo>
                  <a:lnTo>
                    <a:pt x="569" y="164"/>
                  </a:lnTo>
                  <a:lnTo>
                    <a:pt x="531" y="152"/>
                  </a:lnTo>
                  <a:lnTo>
                    <a:pt x="491" y="143"/>
                  </a:lnTo>
                  <a:lnTo>
                    <a:pt x="450" y="140"/>
                  </a:lnTo>
                  <a:close/>
                  <a:moveTo>
                    <a:pt x="450" y="0"/>
                  </a:moveTo>
                  <a:lnTo>
                    <a:pt x="500" y="3"/>
                  </a:lnTo>
                  <a:lnTo>
                    <a:pt x="547" y="11"/>
                  </a:lnTo>
                  <a:lnTo>
                    <a:pt x="594" y="23"/>
                  </a:lnTo>
                  <a:lnTo>
                    <a:pt x="638" y="41"/>
                  </a:lnTo>
                  <a:lnTo>
                    <a:pt x="681" y="64"/>
                  </a:lnTo>
                  <a:lnTo>
                    <a:pt x="721" y="90"/>
                  </a:lnTo>
                  <a:lnTo>
                    <a:pt x="757" y="121"/>
                  </a:lnTo>
                  <a:lnTo>
                    <a:pt x="791" y="155"/>
                  </a:lnTo>
                  <a:lnTo>
                    <a:pt x="820" y="193"/>
                  </a:lnTo>
                  <a:lnTo>
                    <a:pt x="846" y="234"/>
                  </a:lnTo>
                  <a:lnTo>
                    <a:pt x="867" y="279"/>
                  </a:lnTo>
                  <a:lnTo>
                    <a:pt x="884" y="328"/>
                  </a:lnTo>
                  <a:lnTo>
                    <a:pt x="896" y="378"/>
                  </a:lnTo>
                  <a:lnTo>
                    <a:pt x="901" y="427"/>
                  </a:lnTo>
                  <a:lnTo>
                    <a:pt x="901" y="477"/>
                  </a:lnTo>
                  <a:lnTo>
                    <a:pt x="896" y="527"/>
                  </a:lnTo>
                  <a:lnTo>
                    <a:pt x="884" y="577"/>
                  </a:lnTo>
                  <a:lnTo>
                    <a:pt x="867" y="626"/>
                  </a:lnTo>
                  <a:lnTo>
                    <a:pt x="845" y="671"/>
                  </a:lnTo>
                  <a:lnTo>
                    <a:pt x="818" y="715"/>
                  </a:lnTo>
                  <a:lnTo>
                    <a:pt x="786" y="754"/>
                  </a:lnTo>
                  <a:lnTo>
                    <a:pt x="752" y="789"/>
                  </a:lnTo>
                  <a:lnTo>
                    <a:pt x="711" y="821"/>
                  </a:lnTo>
                  <a:lnTo>
                    <a:pt x="669" y="847"/>
                  </a:lnTo>
                  <a:lnTo>
                    <a:pt x="622" y="870"/>
                  </a:lnTo>
                  <a:lnTo>
                    <a:pt x="581" y="886"/>
                  </a:lnTo>
                  <a:lnTo>
                    <a:pt x="538" y="896"/>
                  </a:lnTo>
                  <a:lnTo>
                    <a:pt x="494" y="903"/>
                  </a:lnTo>
                  <a:lnTo>
                    <a:pt x="450" y="905"/>
                  </a:lnTo>
                  <a:lnTo>
                    <a:pt x="401" y="902"/>
                  </a:lnTo>
                  <a:lnTo>
                    <a:pt x="352" y="894"/>
                  </a:lnTo>
                  <a:lnTo>
                    <a:pt x="306" y="881"/>
                  </a:lnTo>
                  <a:lnTo>
                    <a:pt x="261" y="863"/>
                  </a:lnTo>
                  <a:lnTo>
                    <a:pt x="219" y="841"/>
                  </a:lnTo>
                  <a:lnTo>
                    <a:pt x="180" y="815"/>
                  </a:lnTo>
                  <a:lnTo>
                    <a:pt x="143" y="784"/>
                  </a:lnTo>
                  <a:lnTo>
                    <a:pt x="110" y="750"/>
                  </a:lnTo>
                  <a:lnTo>
                    <a:pt x="80" y="712"/>
                  </a:lnTo>
                  <a:lnTo>
                    <a:pt x="55" y="670"/>
                  </a:lnTo>
                  <a:lnTo>
                    <a:pt x="34" y="626"/>
                  </a:lnTo>
                  <a:lnTo>
                    <a:pt x="17" y="577"/>
                  </a:lnTo>
                  <a:lnTo>
                    <a:pt x="5" y="527"/>
                  </a:lnTo>
                  <a:lnTo>
                    <a:pt x="0" y="477"/>
                  </a:lnTo>
                  <a:lnTo>
                    <a:pt x="0" y="427"/>
                  </a:lnTo>
                  <a:lnTo>
                    <a:pt x="5" y="378"/>
                  </a:lnTo>
                  <a:lnTo>
                    <a:pt x="17" y="328"/>
                  </a:lnTo>
                  <a:lnTo>
                    <a:pt x="34" y="279"/>
                  </a:lnTo>
                  <a:lnTo>
                    <a:pt x="56" y="233"/>
                  </a:lnTo>
                  <a:lnTo>
                    <a:pt x="82" y="190"/>
                  </a:lnTo>
                  <a:lnTo>
                    <a:pt x="114" y="151"/>
                  </a:lnTo>
                  <a:lnTo>
                    <a:pt x="149" y="116"/>
                  </a:lnTo>
                  <a:lnTo>
                    <a:pt x="188" y="84"/>
                  </a:lnTo>
                  <a:lnTo>
                    <a:pt x="232" y="57"/>
                  </a:lnTo>
                  <a:lnTo>
                    <a:pt x="277" y="35"/>
                  </a:lnTo>
                  <a:lnTo>
                    <a:pt x="320" y="20"/>
                  </a:lnTo>
                  <a:lnTo>
                    <a:pt x="362" y="8"/>
                  </a:lnTo>
                  <a:lnTo>
                    <a:pt x="405" y="2"/>
                  </a:lnTo>
                  <a:lnTo>
                    <a:pt x="450"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5" name="Freeform 230"/>
            <p:cNvSpPr>
              <a:spLocks noEditPoints="1"/>
            </p:cNvSpPr>
            <p:nvPr/>
          </p:nvSpPr>
          <p:spPr bwMode="auto">
            <a:xfrm>
              <a:off x="6405563" y="3575050"/>
              <a:ext cx="327025" cy="327025"/>
            </a:xfrm>
            <a:custGeom>
              <a:avLst/>
              <a:gdLst>
                <a:gd name="T0" fmla="*/ 599 w 2059"/>
                <a:gd name="T1" fmla="*/ 201 h 2062"/>
                <a:gd name="T2" fmla="*/ 653 w 2059"/>
                <a:gd name="T3" fmla="*/ 375 h 2062"/>
                <a:gd name="T4" fmla="*/ 421 w 2059"/>
                <a:gd name="T5" fmla="*/ 624 h 2062"/>
                <a:gd name="T6" fmla="*/ 211 w 2059"/>
                <a:gd name="T7" fmla="*/ 598 h 2062"/>
                <a:gd name="T8" fmla="*/ 139 w 2059"/>
                <a:gd name="T9" fmla="*/ 743 h 2062"/>
                <a:gd name="T10" fmla="*/ 287 w 2059"/>
                <a:gd name="T11" fmla="*/ 819 h 2062"/>
                <a:gd name="T12" fmla="*/ 312 w 2059"/>
                <a:gd name="T13" fmla="*/ 1172 h 2062"/>
                <a:gd name="T14" fmla="*/ 144 w 2059"/>
                <a:gd name="T15" fmla="*/ 1304 h 2062"/>
                <a:gd name="T16" fmla="*/ 197 w 2059"/>
                <a:gd name="T17" fmla="*/ 1457 h 2062"/>
                <a:gd name="T18" fmla="*/ 336 w 2059"/>
                <a:gd name="T19" fmla="*/ 1411 h 2062"/>
                <a:gd name="T20" fmla="*/ 532 w 2059"/>
                <a:gd name="T21" fmla="*/ 1567 h 2062"/>
                <a:gd name="T22" fmla="*/ 598 w 2059"/>
                <a:gd name="T23" fmla="*/ 1845 h 2062"/>
                <a:gd name="T24" fmla="*/ 749 w 2059"/>
                <a:gd name="T25" fmla="*/ 1920 h 2062"/>
                <a:gd name="T26" fmla="*/ 867 w 2059"/>
                <a:gd name="T27" fmla="*/ 1747 h 2062"/>
                <a:gd name="T28" fmla="*/ 1184 w 2059"/>
                <a:gd name="T29" fmla="*/ 1747 h 2062"/>
                <a:gd name="T30" fmla="*/ 1303 w 2059"/>
                <a:gd name="T31" fmla="*/ 1919 h 2062"/>
                <a:gd name="T32" fmla="*/ 1457 w 2059"/>
                <a:gd name="T33" fmla="*/ 1861 h 2062"/>
                <a:gd name="T34" fmla="*/ 1405 w 2059"/>
                <a:gd name="T35" fmla="*/ 1705 h 2062"/>
                <a:gd name="T36" fmla="*/ 1603 w 2059"/>
                <a:gd name="T37" fmla="*/ 1484 h 2062"/>
                <a:gd name="T38" fmla="*/ 1845 w 2059"/>
                <a:gd name="T39" fmla="*/ 1462 h 2062"/>
                <a:gd name="T40" fmla="*/ 1917 w 2059"/>
                <a:gd name="T41" fmla="*/ 1322 h 2062"/>
                <a:gd name="T42" fmla="*/ 1788 w 2059"/>
                <a:gd name="T43" fmla="*/ 1252 h 2062"/>
                <a:gd name="T44" fmla="*/ 1756 w 2059"/>
                <a:gd name="T45" fmla="*/ 960 h 2062"/>
                <a:gd name="T46" fmla="*/ 1915 w 2059"/>
                <a:gd name="T47" fmla="*/ 755 h 2062"/>
                <a:gd name="T48" fmla="*/ 1848 w 2059"/>
                <a:gd name="T49" fmla="*/ 598 h 2062"/>
                <a:gd name="T50" fmla="*/ 1637 w 2059"/>
                <a:gd name="T51" fmla="*/ 624 h 2062"/>
                <a:gd name="T52" fmla="*/ 1406 w 2059"/>
                <a:gd name="T53" fmla="*/ 375 h 2062"/>
                <a:gd name="T54" fmla="*/ 1458 w 2059"/>
                <a:gd name="T55" fmla="*/ 200 h 2062"/>
                <a:gd name="T56" fmla="*/ 1305 w 2059"/>
                <a:gd name="T57" fmla="*/ 143 h 2062"/>
                <a:gd name="T58" fmla="*/ 1172 w 2059"/>
                <a:gd name="T59" fmla="*/ 313 h 2062"/>
                <a:gd name="T60" fmla="*/ 819 w 2059"/>
                <a:gd name="T61" fmla="*/ 287 h 2062"/>
                <a:gd name="T62" fmla="*/ 1315 w 2059"/>
                <a:gd name="T63" fmla="*/ 0 h 2062"/>
                <a:gd name="T64" fmla="*/ 1590 w 2059"/>
                <a:gd name="T65" fmla="*/ 151 h 2062"/>
                <a:gd name="T66" fmla="*/ 1684 w 2059"/>
                <a:gd name="T67" fmla="*/ 455 h 2062"/>
                <a:gd name="T68" fmla="*/ 1946 w 2059"/>
                <a:gd name="T69" fmla="*/ 492 h 2062"/>
                <a:gd name="T70" fmla="*/ 2047 w 2059"/>
                <a:gd name="T71" fmla="*/ 805 h 2062"/>
                <a:gd name="T72" fmla="*/ 1900 w 2059"/>
                <a:gd name="T73" fmla="*/ 1068 h 2062"/>
                <a:gd name="T74" fmla="*/ 2056 w 2059"/>
                <a:gd name="T75" fmla="*/ 1286 h 2062"/>
                <a:gd name="T76" fmla="*/ 1925 w 2059"/>
                <a:gd name="T77" fmla="*/ 1584 h 2062"/>
                <a:gd name="T78" fmla="*/ 1646 w 2059"/>
                <a:gd name="T79" fmla="*/ 1647 h 2062"/>
                <a:gd name="T80" fmla="*/ 1579 w 2059"/>
                <a:gd name="T81" fmla="*/ 1933 h 2062"/>
                <a:gd name="T82" fmla="*/ 1288 w 2059"/>
                <a:gd name="T83" fmla="*/ 2060 h 2062"/>
                <a:gd name="T84" fmla="*/ 1067 w 2059"/>
                <a:gd name="T85" fmla="*/ 1903 h 2062"/>
                <a:gd name="T86" fmla="*/ 797 w 2059"/>
                <a:gd name="T87" fmla="*/ 2053 h 2062"/>
                <a:gd name="T88" fmla="*/ 489 w 2059"/>
                <a:gd name="T89" fmla="*/ 1946 h 2062"/>
                <a:gd name="T90" fmla="*/ 454 w 2059"/>
                <a:gd name="T91" fmla="*/ 1687 h 2062"/>
                <a:gd name="T92" fmla="*/ 157 w 2059"/>
                <a:gd name="T93" fmla="*/ 1596 h 2062"/>
                <a:gd name="T94" fmla="*/ 0 w 2059"/>
                <a:gd name="T95" fmla="*/ 1317 h 2062"/>
                <a:gd name="T96" fmla="*/ 166 w 2059"/>
                <a:gd name="T97" fmla="*/ 1144 h 2062"/>
                <a:gd name="T98" fmla="*/ 23 w 2059"/>
                <a:gd name="T99" fmla="*/ 828 h 2062"/>
                <a:gd name="T100" fmla="*/ 94 w 2059"/>
                <a:gd name="T101" fmla="*/ 510 h 2062"/>
                <a:gd name="T102" fmla="*/ 339 w 2059"/>
                <a:gd name="T103" fmla="*/ 499 h 2062"/>
                <a:gd name="T104" fmla="*/ 460 w 2059"/>
                <a:gd name="T105" fmla="*/ 181 h 2062"/>
                <a:gd name="T106" fmla="*/ 714 w 2059"/>
                <a:gd name="T107" fmla="*/ 4 h 2062"/>
                <a:gd name="T108" fmla="*/ 888 w 2059"/>
                <a:gd name="T109" fmla="*/ 96 h 2062"/>
                <a:gd name="T110" fmla="*/ 1217 w 2059"/>
                <a:gd name="T111" fmla="*/ 34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9" h="2062">
                  <a:moveTo>
                    <a:pt x="745" y="140"/>
                  </a:moveTo>
                  <a:lnTo>
                    <a:pt x="743" y="140"/>
                  </a:lnTo>
                  <a:lnTo>
                    <a:pt x="741" y="140"/>
                  </a:lnTo>
                  <a:lnTo>
                    <a:pt x="739" y="141"/>
                  </a:lnTo>
                  <a:lnTo>
                    <a:pt x="606" y="196"/>
                  </a:lnTo>
                  <a:lnTo>
                    <a:pt x="603" y="197"/>
                  </a:lnTo>
                  <a:lnTo>
                    <a:pt x="601" y="199"/>
                  </a:lnTo>
                  <a:lnTo>
                    <a:pt x="599" y="201"/>
                  </a:lnTo>
                  <a:lnTo>
                    <a:pt x="598" y="205"/>
                  </a:lnTo>
                  <a:lnTo>
                    <a:pt x="597" y="206"/>
                  </a:lnTo>
                  <a:lnTo>
                    <a:pt x="597" y="209"/>
                  </a:lnTo>
                  <a:lnTo>
                    <a:pt x="597" y="212"/>
                  </a:lnTo>
                  <a:lnTo>
                    <a:pt x="598" y="215"/>
                  </a:lnTo>
                  <a:lnTo>
                    <a:pt x="649" y="337"/>
                  </a:lnTo>
                  <a:lnTo>
                    <a:pt x="653" y="356"/>
                  </a:lnTo>
                  <a:lnTo>
                    <a:pt x="653" y="375"/>
                  </a:lnTo>
                  <a:lnTo>
                    <a:pt x="647" y="393"/>
                  </a:lnTo>
                  <a:lnTo>
                    <a:pt x="637" y="409"/>
                  </a:lnTo>
                  <a:lnTo>
                    <a:pt x="622" y="422"/>
                  </a:lnTo>
                  <a:lnTo>
                    <a:pt x="576" y="456"/>
                  </a:lnTo>
                  <a:lnTo>
                    <a:pt x="532" y="493"/>
                  </a:lnTo>
                  <a:lnTo>
                    <a:pt x="492" y="533"/>
                  </a:lnTo>
                  <a:lnTo>
                    <a:pt x="455" y="577"/>
                  </a:lnTo>
                  <a:lnTo>
                    <a:pt x="421" y="624"/>
                  </a:lnTo>
                  <a:lnTo>
                    <a:pt x="408" y="638"/>
                  </a:lnTo>
                  <a:lnTo>
                    <a:pt x="392" y="648"/>
                  </a:lnTo>
                  <a:lnTo>
                    <a:pt x="374" y="653"/>
                  </a:lnTo>
                  <a:lnTo>
                    <a:pt x="355" y="654"/>
                  </a:lnTo>
                  <a:lnTo>
                    <a:pt x="336" y="649"/>
                  </a:lnTo>
                  <a:lnTo>
                    <a:pt x="215" y="599"/>
                  </a:lnTo>
                  <a:lnTo>
                    <a:pt x="212" y="598"/>
                  </a:lnTo>
                  <a:lnTo>
                    <a:pt x="211" y="598"/>
                  </a:lnTo>
                  <a:lnTo>
                    <a:pt x="209" y="597"/>
                  </a:lnTo>
                  <a:lnTo>
                    <a:pt x="206" y="598"/>
                  </a:lnTo>
                  <a:lnTo>
                    <a:pt x="203" y="599"/>
                  </a:lnTo>
                  <a:lnTo>
                    <a:pt x="200" y="600"/>
                  </a:lnTo>
                  <a:lnTo>
                    <a:pt x="197" y="603"/>
                  </a:lnTo>
                  <a:lnTo>
                    <a:pt x="194" y="607"/>
                  </a:lnTo>
                  <a:lnTo>
                    <a:pt x="140" y="739"/>
                  </a:lnTo>
                  <a:lnTo>
                    <a:pt x="139" y="743"/>
                  </a:lnTo>
                  <a:lnTo>
                    <a:pt x="139" y="748"/>
                  </a:lnTo>
                  <a:lnTo>
                    <a:pt x="140" y="751"/>
                  </a:lnTo>
                  <a:lnTo>
                    <a:pt x="141" y="753"/>
                  </a:lnTo>
                  <a:lnTo>
                    <a:pt x="143" y="755"/>
                  </a:lnTo>
                  <a:lnTo>
                    <a:pt x="145" y="756"/>
                  </a:lnTo>
                  <a:lnTo>
                    <a:pt x="148" y="758"/>
                  </a:lnTo>
                  <a:lnTo>
                    <a:pt x="270" y="809"/>
                  </a:lnTo>
                  <a:lnTo>
                    <a:pt x="287" y="819"/>
                  </a:lnTo>
                  <a:lnTo>
                    <a:pt x="299" y="832"/>
                  </a:lnTo>
                  <a:lnTo>
                    <a:pt x="309" y="849"/>
                  </a:lnTo>
                  <a:lnTo>
                    <a:pt x="313" y="867"/>
                  </a:lnTo>
                  <a:lnTo>
                    <a:pt x="312" y="888"/>
                  </a:lnTo>
                  <a:lnTo>
                    <a:pt x="301" y="959"/>
                  </a:lnTo>
                  <a:lnTo>
                    <a:pt x="297" y="1030"/>
                  </a:lnTo>
                  <a:lnTo>
                    <a:pt x="301" y="1102"/>
                  </a:lnTo>
                  <a:lnTo>
                    <a:pt x="312" y="1172"/>
                  </a:lnTo>
                  <a:lnTo>
                    <a:pt x="313" y="1192"/>
                  </a:lnTo>
                  <a:lnTo>
                    <a:pt x="309" y="1211"/>
                  </a:lnTo>
                  <a:lnTo>
                    <a:pt x="299" y="1227"/>
                  </a:lnTo>
                  <a:lnTo>
                    <a:pt x="287" y="1241"/>
                  </a:lnTo>
                  <a:lnTo>
                    <a:pt x="270" y="1251"/>
                  </a:lnTo>
                  <a:lnTo>
                    <a:pt x="148" y="1301"/>
                  </a:lnTo>
                  <a:lnTo>
                    <a:pt x="146" y="1302"/>
                  </a:lnTo>
                  <a:lnTo>
                    <a:pt x="144" y="1304"/>
                  </a:lnTo>
                  <a:lnTo>
                    <a:pt x="141" y="1307"/>
                  </a:lnTo>
                  <a:lnTo>
                    <a:pt x="140" y="1309"/>
                  </a:lnTo>
                  <a:lnTo>
                    <a:pt x="139" y="1311"/>
                  </a:lnTo>
                  <a:lnTo>
                    <a:pt x="139" y="1314"/>
                  </a:lnTo>
                  <a:lnTo>
                    <a:pt x="139" y="1317"/>
                  </a:lnTo>
                  <a:lnTo>
                    <a:pt x="140" y="1320"/>
                  </a:lnTo>
                  <a:lnTo>
                    <a:pt x="194" y="1453"/>
                  </a:lnTo>
                  <a:lnTo>
                    <a:pt x="197" y="1457"/>
                  </a:lnTo>
                  <a:lnTo>
                    <a:pt x="200" y="1459"/>
                  </a:lnTo>
                  <a:lnTo>
                    <a:pt x="203" y="1461"/>
                  </a:lnTo>
                  <a:lnTo>
                    <a:pt x="206" y="1462"/>
                  </a:lnTo>
                  <a:lnTo>
                    <a:pt x="209" y="1462"/>
                  </a:lnTo>
                  <a:lnTo>
                    <a:pt x="211" y="1462"/>
                  </a:lnTo>
                  <a:lnTo>
                    <a:pt x="212" y="1461"/>
                  </a:lnTo>
                  <a:lnTo>
                    <a:pt x="215" y="1461"/>
                  </a:lnTo>
                  <a:lnTo>
                    <a:pt x="336" y="1411"/>
                  </a:lnTo>
                  <a:lnTo>
                    <a:pt x="355" y="1406"/>
                  </a:lnTo>
                  <a:lnTo>
                    <a:pt x="374" y="1406"/>
                  </a:lnTo>
                  <a:lnTo>
                    <a:pt x="392" y="1412"/>
                  </a:lnTo>
                  <a:lnTo>
                    <a:pt x="408" y="1422"/>
                  </a:lnTo>
                  <a:lnTo>
                    <a:pt x="421" y="1437"/>
                  </a:lnTo>
                  <a:lnTo>
                    <a:pt x="455" y="1484"/>
                  </a:lnTo>
                  <a:lnTo>
                    <a:pt x="492" y="1527"/>
                  </a:lnTo>
                  <a:lnTo>
                    <a:pt x="532" y="1567"/>
                  </a:lnTo>
                  <a:lnTo>
                    <a:pt x="576" y="1605"/>
                  </a:lnTo>
                  <a:lnTo>
                    <a:pt x="622" y="1639"/>
                  </a:lnTo>
                  <a:lnTo>
                    <a:pt x="637" y="1651"/>
                  </a:lnTo>
                  <a:lnTo>
                    <a:pt x="647" y="1667"/>
                  </a:lnTo>
                  <a:lnTo>
                    <a:pt x="652" y="1685"/>
                  </a:lnTo>
                  <a:lnTo>
                    <a:pt x="653" y="1704"/>
                  </a:lnTo>
                  <a:lnTo>
                    <a:pt x="648" y="1723"/>
                  </a:lnTo>
                  <a:lnTo>
                    <a:pt x="598" y="1845"/>
                  </a:lnTo>
                  <a:lnTo>
                    <a:pt x="596" y="1853"/>
                  </a:lnTo>
                  <a:lnTo>
                    <a:pt x="599" y="1860"/>
                  </a:lnTo>
                  <a:lnTo>
                    <a:pt x="605" y="1864"/>
                  </a:lnTo>
                  <a:lnTo>
                    <a:pt x="738" y="1920"/>
                  </a:lnTo>
                  <a:lnTo>
                    <a:pt x="741" y="1921"/>
                  </a:lnTo>
                  <a:lnTo>
                    <a:pt x="743" y="1921"/>
                  </a:lnTo>
                  <a:lnTo>
                    <a:pt x="746" y="1921"/>
                  </a:lnTo>
                  <a:lnTo>
                    <a:pt x="749" y="1920"/>
                  </a:lnTo>
                  <a:lnTo>
                    <a:pt x="752" y="1919"/>
                  </a:lnTo>
                  <a:lnTo>
                    <a:pt x="756" y="1915"/>
                  </a:lnTo>
                  <a:lnTo>
                    <a:pt x="758" y="1912"/>
                  </a:lnTo>
                  <a:lnTo>
                    <a:pt x="807" y="1790"/>
                  </a:lnTo>
                  <a:lnTo>
                    <a:pt x="818" y="1773"/>
                  </a:lnTo>
                  <a:lnTo>
                    <a:pt x="832" y="1761"/>
                  </a:lnTo>
                  <a:lnTo>
                    <a:pt x="848" y="1751"/>
                  </a:lnTo>
                  <a:lnTo>
                    <a:pt x="867" y="1747"/>
                  </a:lnTo>
                  <a:lnTo>
                    <a:pt x="886" y="1748"/>
                  </a:lnTo>
                  <a:lnTo>
                    <a:pt x="957" y="1758"/>
                  </a:lnTo>
                  <a:lnTo>
                    <a:pt x="1029" y="1762"/>
                  </a:lnTo>
                  <a:lnTo>
                    <a:pt x="1100" y="1758"/>
                  </a:lnTo>
                  <a:lnTo>
                    <a:pt x="1171" y="1748"/>
                  </a:lnTo>
                  <a:lnTo>
                    <a:pt x="1175" y="1748"/>
                  </a:lnTo>
                  <a:lnTo>
                    <a:pt x="1180" y="1747"/>
                  </a:lnTo>
                  <a:lnTo>
                    <a:pt x="1184" y="1747"/>
                  </a:lnTo>
                  <a:lnTo>
                    <a:pt x="1200" y="1749"/>
                  </a:lnTo>
                  <a:lnTo>
                    <a:pt x="1215" y="1754"/>
                  </a:lnTo>
                  <a:lnTo>
                    <a:pt x="1229" y="1763"/>
                  </a:lnTo>
                  <a:lnTo>
                    <a:pt x="1241" y="1775"/>
                  </a:lnTo>
                  <a:lnTo>
                    <a:pt x="1249" y="1790"/>
                  </a:lnTo>
                  <a:lnTo>
                    <a:pt x="1299" y="1912"/>
                  </a:lnTo>
                  <a:lnTo>
                    <a:pt x="1301" y="1915"/>
                  </a:lnTo>
                  <a:lnTo>
                    <a:pt x="1303" y="1919"/>
                  </a:lnTo>
                  <a:lnTo>
                    <a:pt x="1306" y="1920"/>
                  </a:lnTo>
                  <a:lnTo>
                    <a:pt x="1309" y="1921"/>
                  </a:lnTo>
                  <a:lnTo>
                    <a:pt x="1313" y="1921"/>
                  </a:lnTo>
                  <a:lnTo>
                    <a:pt x="1316" y="1921"/>
                  </a:lnTo>
                  <a:lnTo>
                    <a:pt x="1319" y="1920"/>
                  </a:lnTo>
                  <a:lnTo>
                    <a:pt x="1451" y="1864"/>
                  </a:lnTo>
                  <a:lnTo>
                    <a:pt x="1454" y="1863"/>
                  </a:lnTo>
                  <a:lnTo>
                    <a:pt x="1457" y="1861"/>
                  </a:lnTo>
                  <a:lnTo>
                    <a:pt x="1459" y="1859"/>
                  </a:lnTo>
                  <a:lnTo>
                    <a:pt x="1460" y="1857"/>
                  </a:lnTo>
                  <a:lnTo>
                    <a:pt x="1461" y="1855"/>
                  </a:lnTo>
                  <a:lnTo>
                    <a:pt x="1461" y="1853"/>
                  </a:lnTo>
                  <a:lnTo>
                    <a:pt x="1461" y="1850"/>
                  </a:lnTo>
                  <a:lnTo>
                    <a:pt x="1460" y="1845"/>
                  </a:lnTo>
                  <a:lnTo>
                    <a:pt x="1409" y="1723"/>
                  </a:lnTo>
                  <a:lnTo>
                    <a:pt x="1405" y="1705"/>
                  </a:lnTo>
                  <a:lnTo>
                    <a:pt x="1405" y="1686"/>
                  </a:lnTo>
                  <a:lnTo>
                    <a:pt x="1411" y="1668"/>
                  </a:lnTo>
                  <a:lnTo>
                    <a:pt x="1421" y="1652"/>
                  </a:lnTo>
                  <a:lnTo>
                    <a:pt x="1435" y="1639"/>
                  </a:lnTo>
                  <a:lnTo>
                    <a:pt x="1482" y="1606"/>
                  </a:lnTo>
                  <a:lnTo>
                    <a:pt x="1525" y="1569"/>
                  </a:lnTo>
                  <a:lnTo>
                    <a:pt x="1566" y="1527"/>
                  </a:lnTo>
                  <a:lnTo>
                    <a:pt x="1603" y="1484"/>
                  </a:lnTo>
                  <a:lnTo>
                    <a:pt x="1637" y="1437"/>
                  </a:lnTo>
                  <a:lnTo>
                    <a:pt x="1649" y="1423"/>
                  </a:lnTo>
                  <a:lnTo>
                    <a:pt x="1665" y="1413"/>
                  </a:lnTo>
                  <a:lnTo>
                    <a:pt x="1683" y="1407"/>
                  </a:lnTo>
                  <a:lnTo>
                    <a:pt x="1702" y="1407"/>
                  </a:lnTo>
                  <a:lnTo>
                    <a:pt x="1721" y="1412"/>
                  </a:lnTo>
                  <a:lnTo>
                    <a:pt x="1843" y="1462"/>
                  </a:lnTo>
                  <a:lnTo>
                    <a:pt x="1845" y="1462"/>
                  </a:lnTo>
                  <a:lnTo>
                    <a:pt x="1846" y="1464"/>
                  </a:lnTo>
                  <a:lnTo>
                    <a:pt x="1848" y="1464"/>
                  </a:lnTo>
                  <a:lnTo>
                    <a:pt x="1851" y="1464"/>
                  </a:lnTo>
                  <a:lnTo>
                    <a:pt x="1855" y="1462"/>
                  </a:lnTo>
                  <a:lnTo>
                    <a:pt x="1858" y="1460"/>
                  </a:lnTo>
                  <a:lnTo>
                    <a:pt x="1861" y="1458"/>
                  </a:lnTo>
                  <a:lnTo>
                    <a:pt x="1863" y="1454"/>
                  </a:lnTo>
                  <a:lnTo>
                    <a:pt x="1917" y="1322"/>
                  </a:lnTo>
                  <a:lnTo>
                    <a:pt x="1918" y="1318"/>
                  </a:lnTo>
                  <a:lnTo>
                    <a:pt x="1918" y="1314"/>
                  </a:lnTo>
                  <a:lnTo>
                    <a:pt x="1917" y="1311"/>
                  </a:lnTo>
                  <a:lnTo>
                    <a:pt x="1916" y="1309"/>
                  </a:lnTo>
                  <a:lnTo>
                    <a:pt x="1915" y="1307"/>
                  </a:lnTo>
                  <a:lnTo>
                    <a:pt x="1913" y="1304"/>
                  </a:lnTo>
                  <a:lnTo>
                    <a:pt x="1910" y="1302"/>
                  </a:lnTo>
                  <a:lnTo>
                    <a:pt x="1788" y="1252"/>
                  </a:lnTo>
                  <a:lnTo>
                    <a:pt x="1771" y="1243"/>
                  </a:lnTo>
                  <a:lnTo>
                    <a:pt x="1758" y="1229"/>
                  </a:lnTo>
                  <a:lnTo>
                    <a:pt x="1749" y="1212"/>
                  </a:lnTo>
                  <a:lnTo>
                    <a:pt x="1745" y="1193"/>
                  </a:lnTo>
                  <a:lnTo>
                    <a:pt x="1746" y="1174"/>
                  </a:lnTo>
                  <a:lnTo>
                    <a:pt x="1756" y="1103"/>
                  </a:lnTo>
                  <a:lnTo>
                    <a:pt x="1760" y="1031"/>
                  </a:lnTo>
                  <a:lnTo>
                    <a:pt x="1756" y="960"/>
                  </a:lnTo>
                  <a:lnTo>
                    <a:pt x="1746" y="889"/>
                  </a:lnTo>
                  <a:lnTo>
                    <a:pt x="1745" y="870"/>
                  </a:lnTo>
                  <a:lnTo>
                    <a:pt x="1749" y="851"/>
                  </a:lnTo>
                  <a:lnTo>
                    <a:pt x="1757" y="834"/>
                  </a:lnTo>
                  <a:lnTo>
                    <a:pt x="1771" y="820"/>
                  </a:lnTo>
                  <a:lnTo>
                    <a:pt x="1788" y="810"/>
                  </a:lnTo>
                  <a:lnTo>
                    <a:pt x="1910" y="760"/>
                  </a:lnTo>
                  <a:lnTo>
                    <a:pt x="1915" y="755"/>
                  </a:lnTo>
                  <a:lnTo>
                    <a:pt x="1918" y="748"/>
                  </a:lnTo>
                  <a:lnTo>
                    <a:pt x="1917" y="740"/>
                  </a:lnTo>
                  <a:lnTo>
                    <a:pt x="1863" y="608"/>
                  </a:lnTo>
                  <a:lnTo>
                    <a:pt x="1861" y="603"/>
                  </a:lnTo>
                  <a:lnTo>
                    <a:pt x="1858" y="601"/>
                  </a:lnTo>
                  <a:lnTo>
                    <a:pt x="1855" y="599"/>
                  </a:lnTo>
                  <a:lnTo>
                    <a:pt x="1851" y="598"/>
                  </a:lnTo>
                  <a:lnTo>
                    <a:pt x="1848" y="598"/>
                  </a:lnTo>
                  <a:lnTo>
                    <a:pt x="1846" y="599"/>
                  </a:lnTo>
                  <a:lnTo>
                    <a:pt x="1843" y="599"/>
                  </a:lnTo>
                  <a:lnTo>
                    <a:pt x="1721" y="650"/>
                  </a:lnTo>
                  <a:lnTo>
                    <a:pt x="1702" y="654"/>
                  </a:lnTo>
                  <a:lnTo>
                    <a:pt x="1683" y="654"/>
                  </a:lnTo>
                  <a:lnTo>
                    <a:pt x="1665" y="649"/>
                  </a:lnTo>
                  <a:lnTo>
                    <a:pt x="1649" y="638"/>
                  </a:lnTo>
                  <a:lnTo>
                    <a:pt x="1637" y="624"/>
                  </a:lnTo>
                  <a:lnTo>
                    <a:pt x="1603" y="577"/>
                  </a:lnTo>
                  <a:lnTo>
                    <a:pt x="1566" y="533"/>
                  </a:lnTo>
                  <a:lnTo>
                    <a:pt x="1525" y="493"/>
                  </a:lnTo>
                  <a:lnTo>
                    <a:pt x="1482" y="456"/>
                  </a:lnTo>
                  <a:lnTo>
                    <a:pt x="1435" y="422"/>
                  </a:lnTo>
                  <a:lnTo>
                    <a:pt x="1421" y="409"/>
                  </a:lnTo>
                  <a:lnTo>
                    <a:pt x="1411" y="393"/>
                  </a:lnTo>
                  <a:lnTo>
                    <a:pt x="1406" y="375"/>
                  </a:lnTo>
                  <a:lnTo>
                    <a:pt x="1405" y="356"/>
                  </a:lnTo>
                  <a:lnTo>
                    <a:pt x="1410" y="337"/>
                  </a:lnTo>
                  <a:lnTo>
                    <a:pt x="1460" y="215"/>
                  </a:lnTo>
                  <a:lnTo>
                    <a:pt x="1462" y="211"/>
                  </a:lnTo>
                  <a:lnTo>
                    <a:pt x="1461" y="208"/>
                  </a:lnTo>
                  <a:lnTo>
                    <a:pt x="1460" y="205"/>
                  </a:lnTo>
                  <a:lnTo>
                    <a:pt x="1460" y="202"/>
                  </a:lnTo>
                  <a:lnTo>
                    <a:pt x="1458" y="200"/>
                  </a:lnTo>
                  <a:lnTo>
                    <a:pt x="1455" y="198"/>
                  </a:lnTo>
                  <a:lnTo>
                    <a:pt x="1452" y="196"/>
                  </a:lnTo>
                  <a:lnTo>
                    <a:pt x="1320" y="142"/>
                  </a:lnTo>
                  <a:lnTo>
                    <a:pt x="1317" y="141"/>
                  </a:lnTo>
                  <a:lnTo>
                    <a:pt x="1315" y="140"/>
                  </a:lnTo>
                  <a:lnTo>
                    <a:pt x="1311" y="141"/>
                  </a:lnTo>
                  <a:lnTo>
                    <a:pt x="1308" y="142"/>
                  </a:lnTo>
                  <a:lnTo>
                    <a:pt x="1305" y="143"/>
                  </a:lnTo>
                  <a:lnTo>
                    <a:pt x="1302" y="146"/>
                  </a:lnTo>
                  <a:lnTo>
                    <a:pt x="1300" y="149"/>
                  </a:lnTo>
                  <a:lnTo>
                    <a:pt x="1250" y="271"/>
                  </a:lnTo>
                  <a:lnTo>
                    <a:pt x="1239" y="288"/>
                  </a:lnTo>
                  <a:lnTo>
                    <a:pt x="1226" y="301"/>
                  </a:lnTo>
                  <a:lnTo>
                    <a:pt x="1210" y="310"/>
                  </a:lnTo>
                  <a:lnTo>
                    <a:pt x="1191" y="314"/>
                  </a:lnTo>
                  <a:lnTo>
                    <a:pt x="1172" y="313"/>
                  </a:lnTo>
                  <a:lnTo>
                    <a:pt x="1101" y="302"/>
                  </a:lnTo>
                  <a:lnTo>
                    <a:pt x="1030" y="299"/>
                  </a:lnTo>
                  <a:lnTo>
                    <a:pt x="958" y="302"/>
                  </a:lnTo>
                  <a:lnTo>
                    <a:pt x="888" y="313"/>
                  </a:lnTo>
                  <a:lnTo>
                    <a:pt x="868" y="314"/>
                  </a:lnTo>
                  <a:lnTo>
                    <a:pt x="850" y="310"/>
                  </a:lnTo>
                  <a:lnTo>
                    <a:pt x="833" y="301"/>
                  </a:lnTo>
                  <a:lnTo>
                    <a:pt x="819" y="287"/>
                  </a:lnTo>
                  <a:lnTo>
                    <a:pt x="809" y="270"/>
                  </a:lnTo>
                  <a:lnTo>
                    <a:pt x="759" y="148"/>
                  </a:lnTo>
                  <a:lnTo>
                    <a:pt x="757" y="145"/>
                  </a:lnTo>
                  <a:lnTo>
                    <a:pt x="755" y="142"/>
                  </a:lnTo>
                  <a:lnTo>
                    <a:pt x="751" y="141"/>
                  </a:lnTo>
                  <a:lnTo>
                    <a:pt x="748" y="140"/>
                  </a:lnTo>
                  <a:lnTo>
                    <a:pt x="745" y="140"/>
                  </a:lnTo>
                  <a:close/>
                  <a:moveTo>
                    <a:pt x="1315" y="0"/>
                  </a:moveTo>
                  <a:lnTo>
                    <a:pt x="1344" y="3"/>
                  </a:lnTo>
                  <a:lnTo>
                    <a:pt x="1374" y="12"/>
                  </a:lnTo>
                  <a:lnTo>
                    <a:pt x="1506" y="67"/>
                  </a:lnTo>
                  <a:lnTo>
                    <a:pt x="1529" y="78"/>
                  </a:lnTo>
                  <a:lnTo>
                    <a:pt x="1548" y="92"/>
                  </a:lnTo>
                  <a:lnTo>
                    <a:pt x="1565" y="109"/>
                  </a:lnTo>
                  <a:lnTo>
                    <a:pt x="1579" y="129"/>
                  </a:lnTo>
                  <a:lnTo>
                    <a:pt x="1590" y="151"/>
                  </a:lnTo>
                  <a:lnTo>
                    <a:pt x="1599" y="180"/>
                  </a:lnTo>
                  <a:lnTo>
                    <a:pt x="1602" y="211"/>
                  </a:lnTo>
                  <a:lnTo>
                    <a:pt x="1599" y="241"/>
                  </a:lnTo>
                  <a:lnTo>
                    <a:pt x="1590" y="270"/>
                  </a:lnTo>
                  <a:lnTo>
                    <a:pt x="1561" y="340"/>
                  </a:lnTo>
                  <a:lnTo>
                    <a:pt x="1605" y="375"/>
                  </a:lnTo>
                  <a:lnTo>
                    <a:pt x="1646" y="415"/>
                  </a:lnTo>
                  <a:lnTo>
                    <a:pt x="1684" y="455"/>
                  </a:lnTo>
                  <a:lnTo>
                    <a:pt x="1720" y="499"/>
                  </a:lnTo>
                  <a:lnTo>
                    <a:pt x="1790" y="470"/>
                  </a:lnTo>
                  <a:lnTo>
                    <a:pt x="1819" y="461"/>
                  </a:lnTo>
                  <a:lnTo>
                    <a:pt x="1849" y="458"/>
                  </a:lnTo>
                  <a:lnTo>
                    <a:pt x="1876" y="460"/>
                  </a:lnTo>
                  <a:lnTo>
                    <a:pt x="1901" y="467"/>
                  </a:lnTo>
                  <a:lnTo>
                    <a:pt x="1925" y="477"/>
                  </a:lnTo>
                  <a:lnTo>
                    <a:pt x="1946" y="492"/>
                  </a:lnTo>
                  <a:lnTo>
                    <a:pt x="1965" y="509"/>
                  </a:lnTo>
                  <a:lnTo>
                    <a:pt x="1981" y="530"/>
                  </a:lnTo>
                  <a:lnTo>
                    <a:pt x="1993" y="554"/>
                  </a:lnTo>
                  <a:lnTo>
                    <a:pt x="2047" y="686"/>
                  </a:lnTo>
                  <a:lnTo>
                    <a:pt x="2056" y="716"/>
                  </a:lnTo>
                  <a:lnTo>
                    <a:pt x="2059" y="746"/>
                  </a:lnTo>
                  <a:lnTo>
                    <a:pt x="2056" y="776"/>
                  </a:lnTo>
                  <a:lnTo>
                    <a:pt x="2047" y="805"/>
                  </a:lnTo>
                  <a:lnTo>
                    <a:pt x="2036" y="827"/>
                  </a:lnTo>
                  <a:lnTo>
                    <a:pt x="2022" y="847"/>
                  </a:lnTo>
                  <a:lnTo>
                    <a:pt x="2005" y="864"/>
                  </a:lnTo>
                  <a:lnTo>
                    <a:pt x="1985" y="878"/>
                  </a:lnTo>
                  <a:lnTo>
                    <a:pt x="1964" y="890"/>
                  </a:lnTo>
                  <a:lnTo>
                    <a:pt x="1893" y="918"/>
                  </a:lnTo>
                  <a:lnTo>
                    <a:pt x="1900" y="994"/>
                  </a:lnTo>
                  <a:lnTo>
                    <a:pt x="1900" y="1068"/>
                  </a:lnTo>
                  <a:lnTo>
                    <a:pt x="1893" y="1143"/>
                  </a:lnTo>
                  <a:lnTo>
                    <a:pt x="1964" y="1172"/>
                  </a:lnTo>
                  <a:lnTo>
                    <a:pt x="1985" y="1184"/>
                  </a:lnTo>
                  <a:lnTo>
                    <a:pt x="2005" y="1198"/>
                  </a:lnTo>
                  <a:lnTo>
                    <a:pt x="2022" y="1215"/>
                  </a:lnTo>
                  <a:lnTo>
                    <a:pt x="2037" y="1234"/>
                  </a:lnTo>
                  <a:lnTo>
                    <a:pt x="2047" y="1257"/>
                  </a:lnTo>
                  <a:lnTo>
                    <a:pt x="2056" y="1286"/>
                  </a:lnTo>
                  <a:lnTo>
                    <a:pt x="2059" y="1316"/>
                  </a:lnTo>
                  <a:lnTo>
                    <a:pt x="2056" y="1347"/>
                  </a:lnTo>
                  <a:lnTo>
                    <a:pt x="2047" y="1376"/>
                  </a:lnTo>
                  <a:lnTo>
                    <a:pt x="1993" y="1508"/>
                  </a:lnTo>
                  <a:lnTo>
                    <a:pt x="1981" y="1532"/>
                  </a:lnTo>
                  <a:lnTo>
                    <a:pt x="1965" y="1553"/>
                  </a:lnTo>
                  <a:lnTo>
                    <a:pt x="1946" y="1571"/>
                  </a:lnTo>
                  <a:lnTo>
                    <a:pt x="1925" y="1584"/>
                  </a:lnTo>
                  <a:lnTo>
                    <a:pt x="1901" y="1595"/>
                  </a:lnTo>
                  <a:lnTo>
                    <a:pt x="1876" y="1601"/>
                  </a:lnTo>
                  <a:lnTo>
                    <a:pt x="1849" y="1605"/>
                  </a:lnTo>
                  <a:lnTo>
                    <a:pt x="1819" y="1601"/>
                  </a:lnTo>
                  <a:lnTo>
                    <a:pt x="1790" y="1592"/>
                  </a:lnTo>
                  <a:lnTo>
                    <a:pt x="1720" y="1563"/>
                  </a:lnTo>
                  <a:lnTo>
                    <a:pt x="1684" y="1607"/>
                  </a:lnTo>
                  <a:lnTo>
                    <a:pt x="1646" y="1647"/>
                  </a:lnTo>
                  <a:lnTo>
                    <a:pt x="1605" y="1686"/>
                  </a:lnTo>
                  <a:lnTo>
                    <a:pt x="1561" y="1721"/>
                  </a:lnTo>
                  <a:lnTo>
                    <a:pt x="1590" y="1792"/>
                  </a:lnTo>
                  <a:lnTo>
                    <a:pt x="1599" y="1821"/>
                  </a:lnTo>
                  <a:lnTo>
                    <a:pt x="1602" y="1852"/>
                  </a:lnTo>
                  <a:lnTo>
                    <a:pt x="1599" y="1881"/>
                  </a:lnTo>
                  <a:lnTo>
                    <a:pt x="1590" y="1911"/>
                  </a:lnTo>
                  <a:lnTo>
                    <a:pt x="1579" y="1933"/>
                  </a:lnTo>
                  <a:lnTo>
                    <a:pt x="1565" y="1952"/>
                  </a:lnTo>
                  <a:lnTo>
                    <a:pt x="1548" y="1971"/>
                  </a:lnTo>
                  <a:lnTo>
                    <a:pt x="1527" y="1984"/>
                  </a:lnTo>
                  <a:lnTo>
                    <a:pt x="1506" y="1995"/>
                  </a:lnTo>
                  <a:lnTo>
                    <a:pt x="1374" y="2050"/>
                  </a:lnTo>
                  <a:lnTo>
                    <a:pt x="1344" y="2059"/>
                  </a:lnTo>
                  <a:lnTo>
                    <a:pt x="1315" y="2062"/>
                  </a:lnTo>
                  <a:lnTo>
                    <a:pt x="1288" y="2060"/>
                  </a:lnTo>
                  <a:lnTo>
                    <a:pt x="1263" y="2053"/>
                  </a:lnTo>
                  <a:lnTo>
                    <a:pt x="1238" y="2043"/>
                  </a:lnTo>
                  <a:lnTo>
                    <a:pt x="1217" y="2029"/>
                  </a:lnTo>
                  <a:lnTo>
                    <a:pt x="1198" y="2011"/>
                  </a:lnTo>
                  <a:lnTo>
                    <a:pt x="1183" y="1990"/>
                  </a:lnTo>
                  <a:lnTo>
                    <a:pt x="1171" y="1966"/>
                  </a:lnTo>
                  <a:lnTo>
                    <a:pt x="1142" y="1896"/>
                  </a:lnTo>
                  <a:lnTo>
                    <a:pt x="1067" y="1903"/>
                  </a:lnTo>
                  <a:lnTo>
                    <a:pt x="992" y="1903"/>
                  </a:lnTo>
                  <a:lnTo>
                    <a:pt x="918" y="1896"/>
                  </a:lnTo>
                  <a:lnTo>
                    <a:pt x="888" y="1966"/>
                  </a:lnTo>
                  <a:lnTo>
                    <a:pt x="876" y="1990"/>
                  </a:lnTo>
                  <a:lnTo>
                    <a:pt x="860" y="2011"/>
                  </a:lnTo>
                  <a:lnTo>
                    <a:pt x="841" y="2029"/>
                  </a:lnTo>
                  <a:lnTo>
                    <a:pt x="820" y="2043"/>
                  </a:lnTo>
                  <a:lnTo>
                    <a:pt x="797" y="2053"/>
                  </a:lnTo>
                  <a:lnTo>
                    <a:pt x="771" y="2060"/>
                  </a:lnTo>
                  <a:lnTo>
                    <a:pt x="745" y="2062"/>
                  </a:lnTo>
                  <a:lnTo>
                    <a:pt x="714" y="2059"/>
                  </a:lnTo>
                  <a:lnTo>
                    <a:pt x="686" y="2050"/>
                  </a:lnTo>
                  <a:lnTo>
                    <a:pt x="553" y="1995"/>
                  </a:lnTo>
                  <a:lnTo>
                    <a:pt x="528" y="1982"/>
                  </a:lnTo>
                  <a:lnTo>
                    <a:pt x="507" y="1966"/>
                  </a:lnTo>
                  <a:lnTo>
                    <a:pt x="489" y="1946"/>
                  </a:lnTo>
                  <a:lnTo>
                    <a:pt x="474" y="1924"/>
                  </a:lnTo>
                  <a:lnTo>
                    <a:pt x="464" y="1899"/>
                  </a:lnTo>
                  <a:lnTo>
                    <a:pt x="458" y="1873"/>
                  </a:lnTo>
                  <a:lnTo>
                    <a:pt x="457" y="1846"/>
                  </a:lnTo>
                  <a:lnTo>
                    <a:pt x="460" y="1820"/>
                  </a:lnTo>
                  <a:lnTo>
                    <a:pt x="469" y="1792"/>
                  </a:lnTo>
                  <a:lnTo>
                    <a:pt x="497" y="1722"/>
                  </a:lnTo>
                  <a:lnTo>
                    <a:pt x="454" y="1687"/>
                  </a:lnTo>
                  <a:lnTo>
                    <a:pt x="414" y="1648"/>
                  </a:lnTo>
                  <a:lnTo>
                    <a:pt x="375" y="1607"/>
                  </a:lnTo>
                  <a:lnTo>
                    <a:pt x="339" y="1563"/>
                  </a:lnTo>
                  <a:lnTo>
                    <a:pt x="270" y="1593"/>
                  </a:lnTo>
                  <a:lnTo>
                    <a:pt x="240" y="1601"/>
                  </a:lnTo>
                  <a:lnTo>
                    <a:pt x="209" y="1605"/>
                  </a:lnTo>
                  <a:lnTo>
                    <a:pt x="183" y="1602"/>
                  </a:lnTo>
                  <a:lnTo>
                    <a:pt x="157" y="1596"/>
                  </a:lnTo>
                  <a:lnTo>
                    <a:pt x="134" y="1586"/>
                  </a:lnTo>
                  <a:lnTo>
                    <a:pt x="113" y="1571"/>
                  </a:lnTo>
                  <a:lnTo>
                    <a:pt x="94" y="1554"/>
                  </a:lnTo>
                  <a:lnTo>
                    <a:pt x="78" y="1532"/>
                  </a:lnTo>
                  <a:lnTo>
                    <a:pt x="66" y="1509"/>
                  </a:lnTo>
                  <a:lnTo>
                    <a:pt x="11" y="1377"/>
                  </a:lnTo>
                  <a:lnTo>
                    <a:pt x="3" y="1347"/>
                  </a:lnTo>
                  <a:lnTo>
                    <a:pt x="0" y="1317"/>
                  </a:lnTo>
                  <a:lnTo>
                    <a:pt x="3" y="1286"/>
                  </a:lnTo>
                  <a:lnTo>
                    <a:pt x="11" y="1258"/>
                  </a:lnTo>
                  <a:lnTo>
                    <a:pt x="23" y="1236"/>
                  </a:lnTo>
                  <a:lnTo>
                    <a:pt x="37" y="1215"/>
                  </a:lnTo>
                  <a:lnTo>
                    <a:pt x="55" y="1198"/>
                  </a:lnTo>
                  <a:lnTo>
                    <a:pt x="74" y="1185"/>
                  </a:lnTo>
                  <a:lnTo>
                    <a:pt x="96" y="1173"/>
                  </a:lnTo>
                  <a:lnTo>
                    <a:pt x="166" y="1144"/>
                  </a:lnTo>
                  <a:lnTo>
                    <a:pt x="159" y="1069"/>
                  </a:lnTo>
                  <a:lnTo>
                    <a:pt x="159" y="995"/>
                  </a:lnTo>
                  <a:lnTo>
                    <a:pt x="166" y="919"/>
                  </a:lnTo>
                  <a:lnTo>
                    <a:pt x="96" y="890"/>
                  </a:lnTo>
                  <a:lnTo>
                    <a:pt x="74" y="879"/>
                  </a:lnTo>
                  <a:lnTo>
                    <a:pt x="54" y="864"/>
                  </a:lnTo>
                  <a:lnTo>
                    <a:pt x="37" y="847"/>
                  </a:lnTo>
                  <a:lnTo>
                    <a:pt x="23" y="828"/>
                  </a:lnTo>
                  <a:lnTo>
                    <a:pt x="11" y="806"/>
                  </a:lnTo>
                  <a:lnTo>
                    <a:pt x="3" y="776"/>
                  </a:lnTo>
                  <a:lnTo>
                    <a:pt x="0" y="747"/>
                  </a:lnTo>
                  <a:lnTo>
                    <a:pt x="3" y="716"/>
                  </a:lnTo>
                  <a:lnTo>
                    <a:pt x="11" y="687"/>
                  </a:lnTo>
                  <a:lnTo>
                    <a:pt x="66" y="555"/>
                  </a:lnTo>
                  <a:lnTo>
                    <a:pt x="78" y="530"/>
                  </a:lnTo>
                  <a:lnTo>
                    <a:pt x="94" y="510"/>
                  </a:lnTo>
                  <a:lnTo>
                    <a:pt x="113" y="492"/>
                  </a:lnTo>
                  <a:lnTo>
                    <a:pt x="134" y="478"/>
                  </a:lnTo>
                  <a:lnTo>
                    <a:pt x="157" y="468"/>
                  </a:lnTo>
                  <a:lnTo>
                    <a:pt x="183" y="461"/>
                  </a:lnTo>
                  <a:lnTo>
                    <a:pt x="209" y="458"/>
                  </a:lnTo>
                  <a:lnTo>
                    <a:pt x="240" y="461"/>
                  </a:lnTo>
                  <a:lnTo>
                    <a:pt x="270" y="471"/>
                  </a:lnTo>
                  <a:lnTo>
                    <a:pt x="339" y="499"/>
                  </a:lnTo>
                  <a:lnTo>
                    <a:pt x="374" y="456"/>
                  </a:lnTo>
                  <a:lnTo>
                    <a:pt x="414" y="416"/>
                  </a:lnTo>
                  <a:lnTo>
                    <a:pt x="454" y="376"/>
                  </a:lnTo>
                  <a:lnTo>
                    <a:pt x="497" y="340"/>
                  </a:lnTo>
                  <a:lnTo>
                    <a:pt x="469" y="270"/>
                  </a:lnTo>
                  <a:lnTo>
                    <a:pt x="460" y="242"/>
                  </a:lnTo>
                  <a:lnTo>
                    <a:pt x="457" y="211"/>
                  </a:lnTo>
                  <a:lnTo>
                    <a:pt x="460" y="181"/>
                  </a:lnTo>
                  <a:lnTo>
                    <a:pt x="469" y="152"/>
                  </a:lnTo>
                  <a:lnTo>
                    <a:pt x="480" y="129"/>
                  </a:lnTo>
                  <a:lnTo>
                    <a:pt x="494" y="110"/>
                  </a:lnTo>
                  <a:lnTo>
                    <a:pt x="511" y="92"/>
                  </a:lnTo>
                  <a:lnTo>
                    <a:pt x="531" y="78"/>
                  </a:lnTo>
                  <a:lnTo>
                    <a:pt x="553" y="68"/>
                  </a:lnTo>
                  <a:lnTo>
                    <a:pt x="686" y="13"/>
                  </a:lnTo>
                  <a:lnTo>
                    <a:pt x="714" y="4"/>
                  </a:lnTo>
                  <a:lnTo>
                    <a:pt x="745" y="1"/>
                  </a:lnTo>
                  <a:lnTo>
                    <a:pt x="771" y="3"/>
                  </a:lnTo>
                  <a:lnTo>
                    <a:pt x="797" y="9"/>
                  </a:lnTo>
                  <a:lnTo>
                    <a:pt x="820" y="20"/>
                  </a:lnTo>
                  <a:lnTo>
                    <a:pt x="841" y="34"/>
                  </a:lnTo>
                  <a:lnTo>
                    <a:pt x="860" y="52"/>
                  </a:lnTo>
                  <a:lnTo>
                    <a:pt x="876" y="73"/>
                  </a:lnTo>
                  <a:lnTo>
                    <a:pt x="888" y="96"/>
                  </a:lnTo>
                  <a:lnTo>
                    <a:pt x="918" y="166"/>
                  </a:lnTo>
                  <a:lnTo>
                    <a:pt x="992" y="160"/>
                  </a:lnTo>
                  <a:lnTo>
                    <a:pt x="1067" y="160"/>
                  </a:lnTo>
                  <a:lnTo>
                    <a:pt x="1142" y="166"/>
                  </a:lnTo>
                  <a:lnTo>
                    <a:pt x="1171" y="96"/>
                  </a:lnTo>
                  <a:lnTo>
                    <a:pt x="1183" y="72"/>
                  </a:lnTo>
                  <a:lnTo>
                    <a:pt x="1198" y="52"/>
                  </a:lnTo>
                  <a:lnTo>
                    <a:pt x="1217" y="34"/>
                  </a:lnTo>
                  <a:lnTo>
                    <a:pt x="1238" y="19"/>
                  </a:lnTo>
                  <a:lnTo>
                    <a:pt x="1263" y="8"/>
                  </a:lnTo>
                  <a:lnTo>
                    <a:pt x="1288" y="2"/>
                  </a:lnTo>
                  <a:lnTo>
                    <a:pt x="1315"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52" name="Inhaltsplatzhalter 4"/>
          <p:cNvSpPr txBox="1"/>
          <p:nvPr/>
        </p:nvSpPr>
        <p:spPr>
          <a:xfrm>
            <a:off x="3198914" y="2976238"/>
            <a:ext cx="885242" cy="49244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3200" b="1" dirty="0">
                <a:latin typeface="+mn-lt"/>
                <a:cs typeface="+mn-ea"/>
                <a:sym typeface="+mn-lt"/>
              </a:rPr>
              <a:t>30%</a:t>
            </a:r>
            <a:endParaRPr lang="en-US" sz="2400" dirty="0">
              <a:latin typeface="+mn-lt"/>
              <a:cs typeface="+mn-ea"/>
              <a:sym typeface="+mn-lt"/>
            </a:endParaRPr>
          </a:p>
        </p:txBody>
      </p:sp>
      <p:sp>
        <p:nvSpPr>
          <p:cNvPr id="53" name="Inhaltsplatzhalter 4"/>
          <p:cNvSpPr txBox="1"/>
          <p:nvPr/>
        </p:nvSpPr>
        <p:spPr>
          <a:xfrm>
            <a:off x="3670248" y="3972912"/>
            <a:ext cx="885242" cy="49244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3200" b="1" dirty="0">
                <a:latin typeface="+mn-lt"/>
                <a:cs typeface="+mn-ea"/>
                <a:sym typeface="+mn-lt"/>
              </a:rPr>
              <a:t>40%</a:t>
            </a:r>
            <a:endParaRPr lang="en-US" sz="2400" dirty="0">
              <a:latin typeface="+mn-lt"/>
              <a:cs typeface="+mn-ea"/>
              <a:sym typeface="+mn-lt"/>
            </a:endParaRPr>
          </a:p>
        </p:txBody>
      </p:sp>
      <p:sp>
        <p:nvSpPr>
          <p:cNvPr id="54" name="Inhaltsplatzhalter 4"/>
          <p:cNvSpPr txBox="1"/>
          <p:nvPr/>
        </p:nvSpPr>
        <p:spPr>
          <a:xfrm>
            <a:off x="3670248" y="5053701"/>
            <a:ext cx="885242" cy="49244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3200" b="1" dirty="0">
                <a:latin typeface="+mn-lt"/>
                <a:cs typeface="+mn-ea"/>
                <a:sym typeface="+mn-lt"/>
              </a:rPr>
              <a:t>50%</a:t>
            </a:r>
            <a:endParaRPr lang="en-US" sz="2400" dirty="0">
              <a:latin typeface="+mn-lt"/>
              <a:cs typeface="+mn-ea"/>
              <a:sym typeface="+mn-lt"/>
            </a:endParaRPr>
          </a:p>
        </p:txBody>
      </p:sp>
      <p:sp>
        <p:nvSpPr>
          <p:cNvPr id="55" name="Freeform 24"/>
          <p:cNvSpPr/>
          <p:nvPr/>
        </p:nvSpPr>
        <p:spPr bwMode="auto">
          <a:xfrm>
            <a:off x="5364949" y="1904576"/>
            <a:ext cx="171824" cy="429542"/>
          </a:xfrm>
          <a:prstGeom prst="roundRect">
            <a:avLst/>
          </a:pr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6" name="Freeform 25"/>
          <p:cNvSpPr/>
          <p:nvPr/>
        </p:nvSpPr>
        <p:spPr bwMode="auto">
          <a:xfrm>
            <a:off x="5364949" y="2962297"/>
            <a:ext cx="171824" cy="430380"/>
          </a:xfrm>
          <a:prstGeom prst="roundRect">
            <a:avLst/>
          </a:pr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7" name="Freeform 26"/>
          <p:cNvSpPr/>
          <p:nvPr/>
        </p:nvSpPr>
        <p:spPr bwMode="auto">
          <a:xfrm>
            <a:off x="5364949" y="4020856"/>
            <a:ext cx="171824" cy="429542"/>
          </a:xfrm>
          <a:prstGeom prst="roundRect">
            <a:avLst/>
          </a:prstGeom>
          <a:solidFill>
            <a:schemeClr val="accent3"/>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27"/>
          <p:cNvSpPr/>
          <p:nvPr/>
        </p:nvSpPr>
        <p:spPr bwMode="auto">
          <a:xfrm>
            <a:off x="5364949" y="5078576"/>
            <a:ext cx="171824" cy="429542"/>
          </a:xfrm>
          <a:prstGeom prst="roundRect">
            <a:avLst/>
          </a:prstGeom>
          <a:solidFill>
            <a:schemeClr val="accent4"/>
          </a:solidFill>
          <a:ln>
            <a:noFill/>
          </a:ln>
        </p:spPr>
        <p:txBody>
          <a:bodyPr vert="horz" wrap="square" lIns="91440" tIns="45720" rIns="91440" bIns="45720" numCol="1" anchor="t" anchorCtr="0" compatLnSpc="1"/>
          <a:lstStyle/>
          <a:p>
            <a:endParaRPr lang="en-US">
              <a:cs typeface="+mn-ea"/>
              <a:sym typeface="+mn-lt"/>
            </a:endParaRPr>
          </a:p>
        </p:txBody>
      </p:sp>
      <p:sp>
        <p:nvSpPr>
          <p:cNvPr id="59" name="Inhaltsplatzhalter 4"/>
          <p:cNvSpPr txBox="1"/>
          <p:nvPr/>
        </p:nvSpPr>
        <p:spPr>
          <a:xfrm>
            <a:off x="5738575" y="1842348"/>
            <a:ext cx="5594213" cy="276999"/>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accent1"/>
                </a:solidFill>
                <a:latin typeface="+mn-lt"/>
                <a:cs typeface="+mn-ea"/>
                <a:sym typeface="+mn-lt"/>
              </a:rPr>
              <a:t>Our house dataset </a:t>
            </a:r>
            <a:r>
              <a:rPr lang="en-US" altLang="zh-CN" sz="1800" b="1" dirty="0">
                <a:solidFill>
                  <a:schemeClr val="tx1"/>
                </a:solidFill>
                <a:latin typeface="+mn-lt"/>
                <a:cs typeface="+mn-ea"/>
                <a:sym typeface="+mn-lt"/>
              </a:rPr>
              <a:t>is in CSV</a:t>
            </a:r>
            <a:r>
              <a:rPr lang="zh-CN" altLang="en-US" sz="1200" dirty="0">
                <a:solidFill>
                  <a:schemeClr val="tx1"/>
                </a:solidFill>
                <a:latin typeface="+mn-lt"/>
                <a:cs typeface="+mn-ea"/>
                <a:sym typeface="+mn-lt"/>
              </a:rPr>
              <a:t> </a:t>
            </a:r>
            <a:r>
              <a:rPr lang="en-US" altLang="zh-CN" sz="1800" b="1" dirty="0">
                <a:solidFill>
                  <a:schemeClr val="tx1"/>
                </a:solidFill>
                <a:latin typeface="+mn-lt"/>
                <a:cs typeface="+mn-ea"/>
                <a:sym typeface="+mn-lt"/>
              </a:rPr>
              <a:t>format and has been cleaned.</a:t>
            </a:r>
            <a:endParaRPr lang="en-US" sz="1800" b="1" dirty="0">
              <a:solidFill>
                <a:schemeClr val="tx1"/>
              </a:solidFill>
              <a:latin typeface="+mn-lt"/>
              <a:cs typeface="+mn-ea"/>
              <a:sym typeface="+mn-lt"/>
            </a:endParaRPr>
          </a:p>
        </p:txBody>
      </p:sp>
      <p:sp>
        <p:nvSpPr>
          <p:cNvPr id="60" name="Inhaltsplatzhalter 4"/>
          <p:cNvSpPr txBox="1"/>
          <p:nvPr/>
        </p:nvSpPr>
        <p:spPr>
          <a:xfrm>
            <a:off x="5755319" y="2746849"/>
            <a:ext cx="5061705" cy="1107996"/>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tx1"/>
                </a:solidFill>
                <a:latin typeface="inpin heiti (Body)"/>
              </a:rPr>
              <a:t>Data cleaning: dropping unnecessary 0s and </a:t>
            </a:r>
            <a:r>
              <a:rPr lang="en-US" altLang="zh-CN" sz="1800" b="1" dirty="0" err="1">
                <a:solidFill>
                  <a:schemeClr val="tx1"/>
                </a:solidFill>
                <a:latin typeface="inpin heiti (Body)"/>
              </a:rPr>
              <a:t>Nones</a:t>
            </a:r>
            <a:r>
              <a:rPr lang="en-US" altLang="zh-CN" sz="1800" b="1" dirty="0">
                <a:solidFill>
                  <a:schemeClr val="tx1"/>
                </a:solidFill>
                <a:latin typeface="inpin heiti (Body)"/>
              </a:rPr>
              <a:t>, select the features has strong correlation to sold price, and important features that is relevant to use case</a:t>
            </a:r>
            <a:endParaRPr lang="en-US" sz="1050" b="1" dirty="0">
              <a:solidFill>
                <a:schemeClr val="tx1"/>
              </a:solidFill>
              <a:latin typeface="inpin heiti (Body)"/>
              <a:cs typeface="+mn-ea"/>
              <a:sym typeface="+mn-lt"/>
            </a:endParaRPr>
          </a:p>
        </p:txBody>
      </p:sp>
      <p:sp>
        <p:nvSpPr>
          <p:cNvPr id="61" name="Inhaltsplatzhalter 4"/>
          <p:cNvSpPr txBox="1"/>
          <p:nvPr/>
        </p:nvSpPr>
        <p:spPr>
          <a:xfrm>
            <a:off x="5738575" y="5143037"/>
            <a:ext cx="5061705" cy="276999"/>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tx1"/>
                </a:solidFill>
                <a:latin typeface="inpin heiti (Body)"/>
              </a:rPr>
              <a:t>Now we can use algorithms</a:t>
            </a:r>
            <a:endParaRPr lang="en-US" sz="1050" b="1" dirty="0">
              <a:solidFill>
                <a:schemeClr val="tx1"/>
              </a:solidFill>
              <a:latin typeface="inpin heiti (Body)"/>
              <a:cs typeface="+mn-ea"/>
              <a:sym typeface="+mn-lt"/>
            </a:endParaRPr>
          </a:p>
        </p:txBody>
      </p:sp>
      <p:sp>
        <p:nvSpPr>
          <p:cNvPr id="62" name="Inhaltsplatzhalter 4"/>
          <p:cNvSpPr txBox="1"/>
          <p:nvPr/>
        </p:nvSpPr>
        <p:spPr>
          <a:xfrm>
            <a:off x="5738575" y="4063442"/>
            <a:ext cx="5061705" cy="276999"/>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accent4"/>
                </a:solidFill>
                <a:latin typeface="+mn-lt"/>
                <a:cs typeface="+mn-ea"/>
                <a:sym typeface="+mn-lt"/>
              </a:rPr>
              <a:t>Check the shape and transfer it to array using </a:t>
            </a:r>
            <a:r>
              <a:rPr lang="en-US" altLang="zh-CN" sz="1800" b="1" dirty="0" err="1">
                <a:solidFill>
                  <a:schemeClr val="accent4"/>
                </a:solidFill>
                <a:latin typeface="+mn-lt"/>
                <a:cs typeface="+mn-ea"/>
                <a:sym typeface="+mn-lt"/>
              </a:rPr>
              <a:t>numpy</a:t>
            </a:r>
            <a:endParaRPr lang="en-US" sz="1200" dirty="0">
              <a:solidFill>
                <a:schemeClr val="bg1">
                  <a:lumMod val="50000"/>
                </a:schemeClr>
              </a:solidFill>
              <a:latin typeface="+mn-lt"/>
              <a:cs typeface="+mn-ea"/>
              <a:sym typeface="+mn-lt"/>
            </a:endParaRPr>
          </a:p>
        </p:txBody>
      </p:sp>
      <p:sp>
        <p:nvSpPr>
          <p:cNvPr id="26" name="TextBox 25">
            <a:extLst>
              <a:ext uri="{FF2B5EF4-FFF2-40B4-BE49-F238E27FC236}">
                <a16:creationId xmlns:a16="http://schemas.microsoft.com/office/drawing/2014/main" id="{EB41972A-3CD8-E3D7-B405-BD0E8CB38827}"/>
              </a:ext>
            </a:extLst>
          </p:cNvPr>
          <p:cNvSpPr txBox="1"/>
          <p:nvPr/>
        </p:nvSpPr>
        <p:spPr>
          <a:xfrm>
            <a:off x="373626" y="157316"/>
            <a:ext cx="658761" cy="369332"/>
          </a:xfrm>
          <a:prstGeom prst="rect">
            <a:avLst/>
          </a:prstGeom>
          <a:noFill/>
        </p:spPr>
        <p:txBody>
          <a:bodyPr wrap="square" rtlCol="0">
            <a:spAutoFit/>
          </a:bodyPr>
          <a:lstStyle/>
          <a:p>
            <a:r>
              <a:rPr lang="en-US" altLang="zh-CN" dirty="0"/>
              <a:t>7</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 calcmode="lin" valueType="num">
                                      <p:cBhvr>
                                        <p:cTn id="15" dur="500" fill="hold"/>
                                        <p:tgtEl>
                                          <p:spTgt spid="21"/>
                                        </p:tgtEl>
                                        <p:attrNameLst>
                                          <p:attrName>style.rotation</p:attrName>
                                        </p:attrNameLst>
                                      </p:cBhvr>
                                      <p:tavLst>
                                        <p:tav tm="0">
                                          <p:val>
                                            <p:fltVal val="360"/>
                                          </p:val>
                                        </p:tav>
                                        <p:tav tm="100000">
                                          <p:val>
                                            <p:fltVal val="0"/>
                                          </p:val>
                                        </p:tav>
                                      </p:tavLst>
                                    </p:anim>
                                    <p:animEffect transition="in" filter="fade">
                                      <p:cBhvr>
                                        <p:cTn id="16" dur="500"/>
                                        <p:tgtEl>
                                          <p:spTgt spid="2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p:cTn id="45" dur="500" fill="hold"/>
                                        <p:tgtEl>
                                          <p:spTgt spid="54"/>
                                        </p:tgtEl>
                                        <p:attrNameLst>
                                          <p:attrName>ppt_w</p:attrName>
                                        </p:attrNameLst>
                                      </p:cBhvr>
                                      <p:tavLst>
                                        <p:tav tm="0">
                                          <p:val>
                                            <p:fltVal val="0"/>
                                          </p:val>
                                        </p:tav>
                                        <p:tav tm="100000">
                                          <p:val>
                                            <p:strVal val="#ppt_w"/>
                                          </p:val>
                                        </p:tav>
                                      </p:tavLst>
                                    </p:anim>
                                    <p:anim calcmode="lin" valueType="num">
                                      <p:cBhvr>
                                        <p:cTn id="46" dur="500" fill="hold"/>
                                        <p:tgtEl>
                                          <p:spTgt spid="54"/>
                                        </p:tgtEl>
                                        <p:attrNameLst>
                                          <p:attrName>ppt_h</p:attrName>
                                        </p:attrNameLst>
                                      </p:cBhvr>
                                      <p:tavLst>
                                        <p:tav tm="0">
                                          <p:val>
                                            <p:fltVal val="0"/>
                                          </p:val>
                                        </p:tav>
                                        <p:tav tm="100000">
                                          <p:val>
                                            <p:strVal val="#ppt_h"/>
                                          </p:val>
                                        </p:tav>
                                      </p:tavLst>
                                    </p:anim>
                                    <p:animEffect transition="in" filter="fade">
                                      <p:cBhvr>
                                        <p:cTn id="47" dur="500"/>
                                        <p:tgtEl>
                                          <p:spTgt spid="54"/>
                                        </p:tgtEl>
                                      </p:cBhvr>
                                    </p:animEffect>
                                  </p:childTnLst>
                                </p:cTn>
                              </p:par>
                            </p:childTnLst>
                          </p:cTn>
                        </p:par>
                        <p:par>
                          <p:cTn id="48" fill="hold">
                            <p:stCondLst>
                              <p:cond delay="3000"/>
                            </p:stCondLst>
                            <p:childTnLst>
                              <p:par>
                                <p:cTn id="49" presetID="2" presetClass="entr" presetSubtype="2" accel="20000" decel="80000"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1+#ppt_w/2"/>
                                          </p:val>
                                        </p:tav>
                                        <p:tav tm="100000">
                                          <p:val>
                                            <p:strVal val="#ppt_x"/>
                                          </p:val>
                                        </p:tav>
                                      </p:tavLst>
                                    </p:anim>
                                    <p:anim calcmode="lin" valueType="num">
                                      <p:cBhvr additive="base">
                                        <p:cTn id="52" dur="500" fill="hold"/>
                                        <p:tgtEl>
                                          <p:spTgt spid="55"/>
                                        </p:tgtEl>
                                        <p:attrNameLst>
                                          <p:attrName>ppt_y</p:attrName>
                                        </p:attrNameLst>
                                      </p:cBhvr>
                                      <p:tavLst>
                                        <p:tav tm="0">
                                          <p:val>
                                            <p:strVal val="#ppt_y"/>
                                          </p:val>
                                        </p:tav>
                                        <p:tav tm="100000">
                                          <p:val>
                                            <p:strVal val="#ppt_y"/>
                                          </p:val>
                                        </p:tav>
                                      </p:tavLst>
                                    </p:anim>
                                  </p:childTnLst>
                                </p:cTn>
                              </p:par>
                              <p:par>
                                <p:cTn id="53" presetID="22" presetClass="entr" presetSubtype="8"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3500"/>
                            </p:stCondLst>
                            <p:childTnLst>
                              <p:par>
                                <p:cTn id="57" presetID="2" presetClass="entr" presetSubtype="2" accel="20000" decel="80000"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1+#ppt_w/2"/>
                                          </p:val>
                                        </p:tav>
                                        <p:tav tm="100000">
                                          <p:val>
                                            <p:strVal val="#ppt_x"/>
                                          </p:val>
                                        </p:tav>
                                      </p:tavLst>
                                    </p:anim>
                                    <p:anim calcmode="lin" valueType="num">
                                      <p:cBhvr additive="base">
                                        <p:cTn id="60" dur="500" fill="hold"/>
                                        <p:tgtEl>
                                          <p:spTgt spid="56"/>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left)">
                                      <p:cBhvr>
                                        <p:cTn id="63" dur="500"/>
                                        <p:tgtEl>
                                          <p:spTgt spid="60"/>
                                        </p:tgtEl>
                                      </p:cBhvr>
                                    </p:animEffect>
                                  </p:childTnLst>
                                </p:cTn>
                              </p:par>
                            </p:childTnLst>
                          </p:cTn>
                        </p:par>
                        <p:par>
                          <p:cTn id="64" fill="hold">
                            <p:stCondLst>
                              <p:cond delay="4000"/>
                            </p:stCondLst>
                            <p:childTnLst>
                              <p:par>
                                <p:cTn id="65" presetID="2" presetClass="entr" presetSubtype="2" accel="20000" decel="8000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1+#ppt_w/2"/>
                                          </p:val>
                                        </p:tav>
                                        <p:tav tm="100000">
                                          <p:val>
                                            <p:strVal val="#ppt_x"/>
                                          </p:val>
                                        </p:tav>
                                      </p:tavLst>
                                    </p:anim>
                                    <p:anim calcmode="lin" valueType="num">
                                      <p:cBhvr additive="base">
                                        <p:cTn id="68" dur="500" fill="hold"/>
                                        <p:tgtEl>
                                          <p:spTgt spid="57"/>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500"/>
                                        <p:tgtEl>
                                          <p:spTgt spid="61"/>
                                        </p:tgtEl>
                                      </p:cBhvr>
                                    </p:animEffect>
                                  </p:childTnLst>
                                </p:cTn>
                              </p:par>
                            </p:childTnLst>
                          </p:cTn>
                        </p:par>
                        <p:par>
                          <p:cTn id="72" fill="hold">
                            <p:stCondLst>
                              <p:cond delay="4500"/>
                            </p:stCondLst>
                            <p:childTnLst>
                              <p:par>
                                <p:cTn id="73" presetID="2" presetClass="entr" presetSubtype="2" accel="20000" decel="80000" fill="hold" grpId="0" nodeType="after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1+#ppt_w/2"/>
                                          </p:val>
                                        </p:tav>
                                        <p:tav tm="100000">
                                          <p:val>
                                            <p:strVal val="#ppt_x"/>
                                          </p:val>
                                        </p:tav>
                                      </p:tavLst>
                                    </p:anim>
                                    <p:anim calcmode="lin" valueType="num">
                                      <p:cBhvr additive="base">
                                        <p:cTn id="76" dur="500" fill="hold"/>
                                        <p:tgtEl>
                                          <p:spTgt spid="58"/>
                                        </p:tgtEl>
                                        <p:attrNameLst>
                                          <p:attrName>ppt_y</p:attrName>
                                        </p:attrNameLst>
                                      </p:cBhvr>
                                      <p:tavLst>
                                        <p:tav tm="0">
                                          <p:val>
                                            <p:strVal val="#ppt_y"/>
                                          </p:val>
                                        </p:tav>
                                        <p:tav tm="100000">
                                          <p:val>
                                            <p:strVal val="#ppt_y"/>
                                          </p:val>
                                        </p:tav>
                                      </p:tavLst>
                                    </p:anim>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animBg="1"/>
      <p:bldP spid="56" grpId="0" animBg="1"/>
      <p:bldP spid="57" grpId="0" animBg="1"/>
      <p:bldP spid="58" grpId="0" animBg="1"/>
      <p:bldP spid="59" grpId="0"/>
      <p:bldP spid="60" grpId="0"/>
      <p:bldP spid="61" grpId="0"/>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29" y="850647"/>
            <a:ext cx="4753359" cy="4524782"/>
          </a:xfrm>
          <a:prstGeom prst="rect">
            <a:avLst/>
          </a:prstGeom>
        </p:spPr>
      </p:pic>
      <p:grpSp>
        <p:nvGrpSpPr>
          <p:cNvPr id="11" name="组合 10"/>
          <p:cNvGrpSpPr/>
          <p:nvPr/>
        </p:nvGrpSpPr>
        <p:grpSpPr>
          <a:xfrm>
            <a:off x="881597" y="2652729"/>
            <a:ext cx="5110829" cy="1769716"/>
            <a:chOff x="1425141" y="2580697"/>
            <a:chExt cx="4046544" cy="1401187"/>
          </a:xfrm>
        </p:grpSpPr>
        <p:sp>
          <p:nvSpPr>
            <p:cNvPr id="8" name="Text Placeholder 3"/>
            <p:cNvSpPr txBox="1"/>
            <p:nvPr/>
          </p:nvSpPr>
          <p:spPr>
            <a:xfrm>
              <a:off x="1425141" y="2580697"/>
              <a:ext cx="1236194" cy="140118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cs typeface="+mn-ea"/>
                  <a:sym typeface="+mn-lt"/>
                </a:rPr>
                <a:t>03</a:t>
              </a:r>
            </a:p>
          </p:txBody>
        </p:sp>
        <p:sp>
          <p:nvSpPr>
            <p:cNvPr id="9" name="文本框 8"/>
            <p:cNvSpPr txBox="1"/>
            <p:nvPr/>
          </p:nvSpPr>
          <p:spPr>
            <a:xfrm>
              <a:off x="2609297" y="3074159"/>
              <a:ext cx="2862388" cy="361443"/>
            </a:xfrm>
            <a:prstGeom prst="rect">
              <a:avLst/>
            </a:prstGeom>
            <a:noFill/>
          </p:spPr>
          <p:txBody>
            <a:bodyPr wrap="square" lIns="91412" tIns="45706" rIns="91412" bIns="45706" rtlCol="0">
              <a:spAutoFit/>
            </a:bodyPr>
            <a:lstStyle/>
            <a:p>
              <a:pPr algn="dist">
                <a:lnSpc>
                  <a:spcPct val="130000"/>
                </a:lnSpc>
              </a:pPr>
              <a:r>
                <a:rPr lang="en-US" altLang="zh-CN" sz="2000" b="0" i="0" dirty="0">
                  <a:effectLst/>
                  <a:latin typeface="Roboto" panose="02000000000000000000" pitchFamily="2" charset="0"/>
                </a:rPr>
                <a:t>KNN(k- nearest neighbors)</a:t>
              </a:r>
            </a:p>
          </p:txBody>
        </p:sp>
        <p:sp>
          <p:nvSpPr>
            <p:cNvPr id="10" name="文本框 9"/>
            <p:cNvSpPr txBox="1"/>
            <p:nvPr/>
          </p:nvSpPr>
          <p:spPr>
            <a:xfrm>
              <a:off x="2686583" y="2769553"/>
              <a:ext cx="2510973" cy="511738"/>
            </a:xfrm>
            <a:prstGeom prst="rect">
              <a:avLst/>
            </a:prstGeom>
            <a:noFill/>
          </p:spPr>
          <p:txBody>
            <a:bodyPr wrap="square" rtlCol="0">
              <a:spAutoFit/>
            </a:bodyPr>
            <a:lstStyle/>
            <a:p>
              <a:r>
                <a:rPr lang="en-US" altLang="zh-CN" sz="3600" dirty="0">
                  <a:cs typeface="+mn-ea"/>
                  <a:sym typeface="+mn-lt"/>
                </a:rPr>
                <a:t>PART THREE</a:t>
              </a:r>
              <a:endParaRPr lang="zh-CN" altLang="en-US" sz="3600" dirty="0">
                <a:cs typeface="+mn-ea"/>
                <a:sym typeface="+mn-lt"/>
              </a:endParaRPr>
            </a:p>
          </p:txBody>
        </p:sp>
      </p:grpSp>
      <p:sp>
        <p:nvSpPr>
          <p:cNvPr id="2" name="TextBox 1">
            <a:extLst>
              <a:ext uri="{FF2B5EF4-FFF2-40B4-BE49-F238E27FC236}">
                <a16:creationId xmlns:a16="http://schemas.microsoft.com/office/drawing/2014/main" id="{F04C1377-940C-2242-723A-02341E63F267}"/>
              </a:ext>
            </a:extLst>
          </p:cNvPr>
          <p:cNvSpPr txBox="1"/>
          <p:nvPr/>
        </p:nvSpPr>
        <p:spPr>
          <a:xfrm>
            <a:off x="629265" y="196645"/>
            <a:ext cx="639096" cy="369332"/>
          </a:xfrm>
          <a:prstGeom prst="rect">
            <a:avLst/>
          </a:prstGeom>
          <a:noFill/>
        </p:spPr>
        <p:txBody>
          <a:bodyPr wrap="square" rtlCol="0">
            <a:spAutoFit/>
          </a:bodyPr>
          <a:lstStyle/>
          <a:p>
            <a:r>
              <a:rPr lang="en-US" altLang="zh-CN" dirty="0"/>
              <a:t>8</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Group 7"/>
          <p:cNvGrpSpPr/>
          <p:nvPr/>
        </p:nvGrpSpPr>
        <p:grpSpPr>
          <a:xfrm>
            <a:off x="2257640" y="1189504"/>
            <a:ext cx="4225629" cy="2356373"/>
            <a:chOff x="5954898" y="2008650"/>
            <a:chExt cx="4184930" cy="2245850"/>
          </a:xfrm>
        </p:grpSpPr>
        <p:sp>
          <p:nvSpPr>
            <p:cNvPr id="30" name="Rounded Rectangle 2"/>
            <p:cNvSpPr/>
            <p:nvPr/>
          </p:nvSpPr>
          <p:spPr>
            <a:xfrm>
              <a:off x="6464300" y="2008650"/>
              <a:ext cx="3675528" cy="1907250"/>
            </a:xfrm>
            <a:prstGeom prst="roundRect">
              <a:avLst>
                <a:gd name="adj" fmla="val 46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31" name="Freeform 5"/>
            <p:cNvSpPr/>
            <p:nvPr/>
          </p:nvSpPr>
          <p:spPr>
            <a:xfrm>
              <a:off x="5954898" y="2008650"/>
              <a:ext cx="1207902" cy="1907250"/>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59" name="Isosceles Triangle 6"/>
            <p:cNvSpPr/>
            <p:nvPr/>
          </p:nvSpPr>
          <p:spPr>
            <a:xfrm rot="10800000">
              <a:off x="9410700" y="3915900"/>
              <a:ext cx="392776" cy="3386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grpSp>
      <p:sp>
        <p:nvSpPr>
          <p:cNvPr id="64" name="Inhaltsplatzhalter 4"/>
          <p:cNvSpPr txBox="1"/>
          <p:nvPr/>
        </p:nvSpPr>
        <p:spPr>
          <a:xfrm>
            <a:off x="5733132" y="3995879"/>
            <a:ext cx="3262458" cy="1107996"/>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dirty="0">
                <a:solidFill>
                  <a:schemeClr val="tx1"/>
                </a:solidFill>
              </a:rPr>
              <a:t>The KNN Classifier is a non-parametric algorithm that works by finding the k closest images in the training set to the input image</a:t>
            </a:r>
            <a:endParaRPr lang="en-US" altLang="zh-CN" sz="500" dirty="0">
              <a:solidFill>
                <a:schemeClr val="tx1"/>
              </a:solidFill>
              <a:cs typeface="+mn-ea"/>
              <a:sym typeface="+mn-lt"/>
            </a:endParaRPr>
          </a:p>
        </p:txBody>
      </p:sp>
      <p:sp>
        <p:nvSpPr>
          <p:cNvPr id="80" name="Inhaltsplatzhalter 4"/>
          <p:cNvSpPr txBox="1"/>
          <p:nvPr/>
        </p:nvSpPr>
        <p:spPr>
          <a:xfrm>
            <a:off x="3560461" y="1829723"/>
            <a:ext cx="2922808" cy="646331"/>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400" dirty="0"/>
              <a:t>KNN  can be particularly useful for house data, where there may be many features that can impact the price of a house</a:t>
            </a:r>
            <a:endParaRPr lang="en-US" sz="400" dirty="0">
              <a:solidFill>
                <a:schemeClr val="bg2"/>
              </a:solidFill>
              <a:latin typeface="+mn-lt"/>
              <a:cs typeface="+mn-ea"/>
              <a:sym typeface="+mn-lt"/>
            </a:endParaRPr>
          </a:p>
        </p:txBody>
      </p:sp>
      <p:grpSp>
        <p:nvGrpSpPr>
          <p:cNvPr id="7" name="Group 40">
            <a:extLst>
              <a:ext uri="{FF2B5EF4-FFF2-40B4-BE49-F238E27FC236}">
                <a16:creationId xmlns:a16="http://schemas.microsoft.com/office/drawing/2014/main" id="{7BF3DFB3-07DF-74D5-BB63-608371B7F895}"/>
              </a:ext>
            </a:extLst>
          </p:cNvPr>
          <p:cNvGrpSpPr/>
          <p:nvPr/>
        </p:nvGrpSpPr>
        <p:grpSpPr>
          <a:xfrm>
            <a:off x="2479101" y="1929608"/>
            <a:ext cx="943832" cy="975087"/>
            <a:chOff x="3411538" y="3463925"/>
            <a:chExt cx="550863" cy="547688"/>
          </a:xfrm>
          <a:solidFill>
            <a:schemeClr val="accent2"/>
          </a:solidFill>
        </p:grpSpPr>
        <p:sp>
          <p:nvSpPr>
            <p:cNvPr id="8" name="Freeform 250">
              <a:extLst>
                <a:ext uri="{FF2B5EF4-FFF2-40B4-BE49-F238E27FC236}">
                  <a16:creationId xmlns:a16="http://schemas.microsoft.com/office/drawing/2014/main" id="{6EAFE228-C4DA-4BE5-454D-6878EBCA5846}"/>
                </a:ext>
              </a:extLst>
            </p:cNvPr>
            <p:cNvSpPr/>
            <p:nvPr/>
          </p:nvSpPr>
          <p:spPr bwMode="auto">
            <a:xfrm>
              <a:off x="3411538" y="3589338"/>
              <a:ext cx="422275" cy="422275"/>
            </a:xfrm>
            <a:custGeom>
              <a:avLst/>
              <a:gdLst>
                <a:gd name="T0" fmla="*/ 1095 w 2659"/>
                <a:gd name="T1" fmla="*/ 64 h 2665"/>
                <a:gd name="T2" fmla="*/ 1191 w 2659"/>
                <a:gd name="T3" fmla="*/ 326 h 2665"/>
                <a:gd name="T4" fmla="*/ 1099 w 2659"/>
                <a:gd name="T5" fmla="*/ 364 h 2665"/>
                <a:gd name="T6" fmla="*/ 982 w 2659"/>
                <a:gd name="T7" fmla="*/ 148 h 2665"/>
                <a:gd name="T8" fmla="*/ 757 w 2659"/>
                <a:gd name="T9" fmla="*/ 220 h 2665"/>
                <a:gd name="T10" fmla="*/ 810 w 2659"/>
                <a:gd name="T11" fmla="*/ 429 h 2665"/>
                <a:gd name="T12" fmla="*/ 732 w 2659"/>
                <a:gd name="T13" fmla="*/ 552 h 2665"/>
                <a:gd name="T14" fmla="*/ 501 w 2659"/>
                <a:gd name="T15" fmla="*/ 799 h 2665"/>
                <a:gd name="T16" fmla="*/ 256 w 2659"/>
                <a:gd name="T17" fmla="*/ 741 h 2665"/>
                <a:gd name="T18" fmla="*/ 140 w 2659"/>
                <a:gd name="T19" fmla="*/ 955 h 2665"/>
                <a:gd name="T20" fmla="*/ 342 w 2659"/>
                <a:gd name="T21" fmla="*/ 1072 h 2665"/>
                <a:gd name="T22" fmla="*/ 349 w 2659"/>
                <a:gd name="T23" fmla="*/ 1294 h 2665"/>
                <a:gd name="T24" fmla="*/ 354 w 2659"/>
                <a:gd name="T25" fmla="*/ 1578 h 2665"/>
                <a:gd name="T26" fmla="*/ 142 w 2659"/>
                <a:gd name="T27" fmla="*/ 1690 h 2665"/>
                <a:gd name="T28" fmla="*/ 228 w 2659"/>
                <a:gd name="T29" fmla="*/ 1913 h 2665"/>
                <a:gd name="T30" fmla="*/ 466 w 2659"/>
                <a:gd name="T31" fmla="*/ 1849 h 2665"/>
                <a:gd name="T32" fmla="*/ 635 w 2659"/>
                <a:gd name="T33" fmla="*/ 2028 h 2665"/>
                <a:gd name="T34" fmla="*/ 813 w 2659"/>
                <a:gd name="T35" fmla="*/ 2196 h 2665"/>
                <a:gd name="T36" fmla="*/ 742 w 2659"/>
                <a:gd name="T37" fmla="*/ 2427 h 2665"/>
                <a:gd name="T38" fmla="*/ 965 w 2659"/>
                <a:gd name="T39" fmla="*/ 2523 h 2665"/>
                <a:gd name="T40" fmla="*/ 1083 w 2659"/>
                <a:gd name="T41" fmla="*/ 2309 h 2665"/>
                <a:gd name="T42" fmla="*/ 1367 w 2659"/>
                <a:gd name="T43" fmla="*/ 2316 h 2665"/>
                <a:gd name="T44" fmla="*/ 1588 w 2659"/>
                <a:gd name="T45" fmla="*/ 2322 h 2665"/>
                <a:gd name="T46" fmla="*/ 1697 w 2659"/>
                <a:gd name="T47" fmla="*/ 2524 h 2665"/>
                <a:gd name="T48" fmla="*/ 1916 w 2659"/>
                <a:gd name="T49" fmla="*/ 2420 h 2665"/>
                <a:gd name="T50" fmla="*/ 1850 w 2659"/>
                <a:gd name="T51" fmla="*/ 2179 h 2665"/>
                <a:gd name="T52" fmla="*/ 2067 w 2659"/>
                <a:gd name="T53" fmla="*/ 1982 h 2665"/>
                <a:gd name="T54" fmla="*/ 2210 w 2659"/>
                <a:gd name="T55" fmla="*/ 1850 h 2665"/>
                <a:gd name="T56" fmla="*/ 2431 w 2659"/>
                <a:gd name="T57" fmla="*/ 1914 h 2665"/>
                <a:gd name="T58" fmla="*/ 2513 w 2659"/>
                <a:gd name="T59" fmla="*/ 1686 h 2665"/>
                <a:gd name="T60" fmla="*/ 2296 w 2659"/>
                <a:gd name="T61" fmla="*/ 1565 h 2665"/>
                <a:gd name="T62" fmla="*/ 2334 w 2659"/>
                <a:gd name="T63" fmla="*/ 1472 h 2665"/>
                <a:gd name="T64" fmla="*/ 2596 w 2659"/>
                <a:gd name="T65" fmla="*/ 1570 h 2665"/>
                <a:gd name="T66" fmla="*/ 2659 w 2659"/>
                <a:gd name="T67" fmla="*/ 1720 h 2665"/>
                <a:gd name="T68" fmla="*/ 2522 w 2659"/>
                <a:gd name="T69" fmla="*/ 2020 h 2665"/>
                <a:gd name="T70" fmla="*/ 2362 w 2659"/>
                <a:gd name="T71" fmla="*/ 2058 h 2665"/>
                <a:gd name="T72" fmla="*/ 2050 w 2659"/>
                <a:gd name="T73" fmla="*/ 2193 h 2665"/>
                <a:gd name="T74" fmla="*/ 2052 w 2659"/>
                <a:gd name="T75" fmla="*/ 2454 h 2665"/>
                <a:gd name="T76" fmla="*/ 1946 w 2659"/>
                <a:gd name="T77" fmla="*/ 2579 h 2665"/>
                <a:gd name="T78" fmla="*/ 1633 w 2659"/>
                <a:gd name="T79" fmla="*/ 2651 h 2665"/>
                <a:gd name="T80" fmla="*/ 1490 w 2659"/>
                <a:gd name="T81" fmla="*/ 2444 h 2665"/>
                <a:gd name="T82" fmla="*/ 1109 w 2659"/>
                <a:gd name="T83" fmla="*/ 2579 h 2665"/>
                <a:gd name="T84" fmla="*/ 971 w 2659"/>
                <a:gd name="T85" fmla="*/ 2663 h 2665"/>
                <a:gd name="T86" fmla="*/ 663 w 2659"/>
                <a:gd name="T87" fmla="*/ 2548 h 2665"/>
                <a:gd name="T88" fmla="*/ 600 w 2659"/>
                <a:gd name="T89" fmla="*/ 2396 h 2665"/>
                <a:gd name="T90" fmla="*/ 514 w 2659"/>
                <a:gd name="T91" fmla="*/ 2103 h 2665"/>
                <a:gd name="T92" fmla="*/ 239 w 2659"/>
                <a:gd name="T93" fmla="*/ 2062 h 2665"/>
                <a:gd name="T94" fmla="*/ 98 w 2659"/>
                <a:gd name="T95" fmla="*/ 1976 h 2665"/>
                <a:gd name="T96" fmla="*/ 5 w 2659"/>
                <a:gd name="T97" fmla="*/ 1665 h 2665"/>
                <a:gd name="T98" fmla="*/ 112 w 2659"/>
                <a:gd name="T99" fmla="*/ 1538 h 2665"/>
                <a:gd name="T100" fmla="*/ 112 w 2659"/>
                <a:gd name="T101" fmla="*/ 1126 h 2665"/>
                <a:gd name="T102" fmla="*/ 5 w 2659"/>
                <a:gd name="T103" fmla="*/ 1001 h 2665"/>
                <a:gd name="T104" fmla="*/ 100 w 2659"/>
                <a:gd name="T105" fmla="*/ 687 h 2665"/>
                <a:gd name="T106" fmla="*/ 239 w 2659"/>
                <a:gd name="T107" fmla="*/ 603 h 2665"/>
                <a:gd name="T108" fmla="*/ 515 w 2659"/>
                <a:gd name="T109" fmla="*/ 560 h 2665"/>
                <a:gd name="T110" fmla="*/ 602 w 2659"/>
                <a:gd name="T111" fmla="*/ 268 h 2665"/>
                <a:gd name="T112" fmla="*/ 665 w 2659"/>
                <a:gd name="T113" fmla="*/ 116 h 2665"/>
                <a:gd name="T114" fmla="*/ 956 w 2659"/>
                <a:gd name="T115" fmla="*/ 0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9" h="2665">
                  <a:moveTo>
                    <a:pt x="956" y="0"/>
                  </a:moveTo>
                  <a:lnTo>
                    <a:pt x="991" y="3"/>
                  </a:lnTo>
                  <a:lnTo>
                    <a:pt x="1026" y="14"/>
                  </a:lnTo>
                  <a:lnTo>
                    <a:pt x="1051" y="27"/>
                  </a:lnTo>
                  <a:lnTo>
                    <a:pt x="1075" y="44"/>
                  </a:lnTo>
                  <a:lnTo>
                    <a:pt x="1095" y="64"/>
                  </a:lnTo>
                  <a:lnTo>
                    <a:pt x="1111" y="87"/>
                  </a:lnTo>
                  <a:lnTo>
                    <a:pt x="1124" y="112"/>
                  </a:lnTo>
                  <a:lnTo>
                    <a:pt x="1191" y="273"/>
                  </a:lnTo>
                  <a:lnTo>
                    <a:pt x="1195" y="291"/>
                  </a:lnTo>
                  <a:lnTo>
                    <a:pt x="1195" y="309"/>
                  </a:lnTo>
                  <a:lnTo>
                    <a:pt x="1191" y="326"/>
                  </a:lnTo>
                  <a:lnTo>
                    <a:pt x="1181" y="342"/>
                  </a:lnTo>
                  <a:lnTo>
                    <a:pt x="1168" y="354"/>
                  </a:lnTo>
                  <a:lnTo>
                    <a:pt x="1153" y="364"/>
                  </a:lnTo>
                  <a:lnTo>
                    <a:pt x="1135" y="369"/>
                  </a:lnTo>
                  <a:lnTo>
                    <a:pt x="1116" y="369"/>
                  </a:lnTo>
                  <a:lnTo>
                    <a:pt x="1099" y="364"/>
                  </a:lnTo>
                  <a:lnTo>
                    <a:pt x="1083" y="355"/>
                  </a:lnTo>
                  <a:lnTo>
                    <a:pt x="1070" y="342"/>
                  </a:lnTo>
                  <a:lnTo>
                    <a:pt x="1061" y="326"/>
                  </a:lnTo>
                  <a:lnTo>
                    <a:pt x="994" y="166"/>
                  </a:lnTo>
                  <a:lnTo>
                    <a:pt x="989" y="157"/>
                  </a:lnTo>
                  <a:lnTo>
                    <a:pt x="982" y="148"/>
                  </a:lnTo>
                  <a:lnTo>
                    <a:pt x="972" y="143"/>
                  </a:lnTo>
                  <a:lnTo>
                    <a:pt x="962" y="141"/>
                  </a:lnTo>
                  <a:lnTo>
                    <a:pt x="951" y="141"/>
                  </a:lnTo>
                  <a:lnTo>
                    <a:pt x="941" y="143"/>
                  </a:lnTo>
                  <a:lnTo>
                    <a:pt x="767" y="215"/>
                  </a:lnTo>
                  <a:lnTo>
                    <a:pt x="757" y="220"/>
                  </a:lnTo>
                  <a:lnTo>
                    <a:pt x="750" y="229"/>
                  </a:lnTo>
                  <a:lnTo>
                    <a:pt x="745" y="238"/>
                  </a:lnTo>
                  <a:lnTo>
                    <a:pt x="741" y="249"/>
                  </a:lnTo>
                  <a:lnTo>
                    <a:pt x="741" y="259"/>
                  </a:lnTo>
                  <a:lnTo>
                    <a:pt x="745" y="270"/>
                  </a:lnTo>
                  <a:lnTo>
                    <a:pt x="810" y="429"/>
                  </a:lnTo>
                  <a:lnTo>
                    <a:pt x="815" y="448"/>
                  </a:lnTo>
                  <a:lnTo>
                    <a:pt x="814" y="467"/>
                  </a:lnTo>
                  <a:lnTo>
                    <a:pt x="809" y="485"/>
                  </a:lnTo>
                  <a:lnTo>
                    <a:pt x="798" y="501"/>
                  </a:lnTo>
                  <a:lnTo>
                    <a:pt x="784" y="515"/>
                  </a:lnTo>
                  <a:lnTo>
                    <a:pt x="732" y="552"/>
                  </a:lnTo>
                  <a:lnTo>
                    <a:pt x="682" y="592"/>
                  </a:lnTo>
                  <a:lnTo>
                    <a:pt x="635" y="637"/>
                  </a:lnTo>
                  <a:lnTo>
                    <a:pt x="592" y="683"/>
                  </a:lnTo>
                  <a:lnTo>
                    <a:pt x="552" y="733"/>
                  </a:lnTo>
                  <a:lnTo>
                    <a:pt x="514" y="786"/>
                  </a:lnTo>
                  <a:lnTo>
                    <a:pt x="501" y="799"/>
                  </a:lnTo>
                  <a:lnTo>
                    <a:pt x="485" y="810"/>
                  </a:lnTo>
                  <a:lnTo>
                    <a:pt x="467" y="815"/>
                  </a:lnTo>
                  <a:lnTo>
                    <a:pt x="448" y="815"/>
                  </a:lnTo>
                  <a:lnTo>
                    <a:pt x="429" y="811"/>
                  </a:lnTo>
                  <a:lnTo>
                    <a:pt x="270" y="744"/>
                  </a:lnTo>
                  <a:lnTo>
                    <a:pt x="256" y="741"/>
                  </a:lnTo>
                  <a:lnTo>
                    <a:pt x="244" y="743"/>
                  </a:lnTo>
                  <a:lnTo>
                    <a:pt x="232" y="747"/>
                  </a:lnTo>
                  <a:lnTo>
                    <a:pt x="221" y="756"/>
                  </a:lnTo>
                  <a:lnTo>
                    <a:pt x="215" y="768"/>
                  </a:lnTo>
                  <a:lnTo>
                    <a:pt x="142" y="941"/>
                  </a:lnTo>
                  <a:lnTo>
                    <a:pt x="140" y="955"/>
                  </a:lnTo>
                  <a:lnTo>
                    <a:pt x="141" y="967"/>
                  </a:lnTo>
                  <a:lnTo>
                    <a:pt x="146" y="979"/>
                  </a:lnTo>
                  <a:lnTo>
                    <a:pt x="154" y="989"/>
                  </a:lnTo>
                  <a:lnTo>
                    <a:pt x="166" y="996"/>
                  </a:lnTo>
                  <a:lnTo>
                    <a:pt x="325" y="1062"/>
                  </a:lnTo>
                  <a:lnTo>
                    <a:pt x="342" y="1072"/>
                  </a:lnTo>
                  <a:lnTo>
                    <a:pt x="354" y="1086"/>
                  </a:lnTo>
                  <a:lnTo>
                    <a:pt x="364" y="1103"/>
                  </a:lnTo>
                  <a:lnTo>
                    <a:pt x="368" y="1122"/>
                  </a:lnTo>
                  <a:lnTo>
                    <a:pt x="367" y="1141"/>
                  </a:lnTo>
                  <a:lnTo>
                    <a:pt x="354" y="1217"/>
                  </a:lnTo>
                  <a:lnTo>
                    <a:pt x="349" y="1294"/>
                  </a:lnTo>
                  <a:lnTo>
                    <a:pt x="348" y="1370"/>
                  </a:lnTo>
                  <a:lnTo>
                    <a:pt x="354" y="1446"/>
                  </a:lnTo>
                  <a:lnTo>
                    <a:pt x="367" y="1523"/>
                  </a:lnTo>
                  <a:lnTo>
                    <a:pt x="368" y="1542"/>
                  </a:lnTo>
                  <a:lnTo>
                    <a:pt x="364" y="1561"/>
                  </a:lnTo>
                  <a:lnTo>
                    <a:pt x="354" y="1578"/>
                  </a:lnTo>
                  <a:lnTo>
                    <a:pt x="342" y="1592"/>
                  </a:lnTo>
                  <a:lnTo>
                    <a:pt x="325" y="1601"/>
                  </a:lnTo>
                  <a:lnTo>
                    <a:pt x="166" y="1668"/>
                  </a:lnTo>
                  <a:lnTo>
                    <a:pt x="156" y="1673"/>
                  </a:lnTo>
                  <a:lnTo>
                    <a:pt x="148" y="1681"/>
                  </a:lnTo>
                  <a:lnTo>
                    <a:pt x="142" y="1690"/>
                  </a:lnTo>
                  <a:lnTo>
                    <a:pt x="140" y="1701"/>
                  </a:lnTo>
                  <a:lnTo>
                    <a:pt x="140" y="1711"/>
                  </a:lnTo>
                  <a:lnTo>
                    <a:pt x="142" y="1722"/>
                  </a:lnTo>
                  <a:lnTo>
                    <a:pt x="214" y="1896"/>
                  </a:lnTo>
                  <a:lnTo>
                    <a:pt x="219" y="1906"/>
                  </a:lnTo>
                  <a:lnTo>
                    <a:pt x="228" y="1913"/>
                  </a:lnTo>
                  <a:lnTo>
                    <a:pt x="237" y="1918"/>
                  </a:lnTo>
                  <a:lnTo>
                    <a:pt x="253" y="1922"/>
                  </a:lnTo>
                  <a:lnTo>
                    <a:pt x="269" y="1918"/>
                  </a:lnTo>
                  <a:lnTo>
                    <a:pt x="428" y="1853"/>
                  </a:lnTo>
                  <a:lnTo>
                    <a:pt x="447" y="1848"/>
                  </a:lnTo>
                  <a:lnTo>
                    <a:pt x="466" y="1849"/>
                  </a:lnTo>
                  <a:lnTo>
                    <a:pt x="484" y="1854"/>
                  </a:lnTo>
                  <a:lnTo>
                    <a:pt x="500" y="1865"/>
                  </a:lnTo>
                  <a:lnTo>
                    <a:pt x="514" y="1879"/>
                  </a:lnTo>
                  <a:lnTo>
                    <a:pt x="550" y="1931"/>
                  </a:lnTo>
                  <a:lnTo>
                    <a:pt x="592" y="1981"/>
                  </a:lnTo>
                  <a:lnTo>
                    <a:pt x="635" y="2028"/>
                  </a:lnTo>
                  <a:lnTo>
                    <a:pt x="681" y="2072"/>
                  </a:lnTo>
                  <a:lnTo>
                    <a:pt x="731" y="2112"/>
                  </a:lnTo>
                  <a:lnTo>
                    <a:pt x="784" y="2150"/>
                  </a:lnTo>
                  <a:lnTo>
                    <a:pt x="797" y="2163"/>
                  </a:lnTo>
                  <a:lnTo>
                    <a:pt x="808" y="2178"/>
                  </a:lnTo>
                  <a:lnTo>
                    <a:pt x="813" y="2196"/>
                  </a:lnTo>
                  <a:lnTo>
                    <a:pt x="813" y="2215"/>
                  </a:lnTo>
                  <a:lnTo>
                    <a:pt x="809" y="2234"/>
                  </a:lnTo>
                  <a:lnTo>
                    <a:pt x="742" y="2394"/>
                  </a:lnTo>
                  <a:lnTo>
                    <a:pt x="740" y="2406"/>
                  </a:lnTo>
                  <a:lnTo>
                    <a:pt x="740" y="2416"/>
                  </a:lnTo>
                  <a:lnTo>
                    <a:pt x="742" y="2427"/>
                  </a:lnTo>
                  <a:lnTo>
                    <a:pt x="749" y="2436"/>
                  </a:lnTo>
                  <a:lnTo>
                    <a:pt x="756" y="2444"/>
                  </a:lnTo>
                  <a:lnTo>
                    <a:pt x="766" y="2449"/>
                  </a:lnTo>
                  <a:lnTo>
                    <a:pt x="939" y="2522"/>
                  </a:lnTo>
                  <a:lnTo>
                    <a:pt x="952" y="2524"/>
                  </a:lnTo>
                  <a:lnTo>
                    <a:pt x="965" y="2523"/>
                  </a:lnTo>
                  <a:lnTo>
                    <a:pt x="977" y="2519"/>
                  </a:lnTo>
                  <a:lnTo>
                    <a:pt x="987" y="2510"/>
                  </a:lnTo>
                  <a:lnTo>
                    <a:pt x="993" y="2499"/>
                  </a:lnTo>
                  <a:lnTo>
                    <a:pt x="1060" y="2339"/>
                  </a:lnTo>
                  <a:lnTo>
                    <a:pt x="1069" y="2322"/>
                  </a:lnTo>
                  <a:lnTo>
                    <a:pt x="1083" y="2309"/>
                  </a:lnTo>
                  <a:lnTo>
                    <a:pt x="1100" y="2300"/>
                  </a:lnTo>
                  <a:lnTo>
                    <a:pt x="1119" y="2296"/>
                  </a:lnTo>
                  <a:lnTo>
                    <a:pt x="1138" y="2297"/>
                  </a:lnTo>
                  <a:lnTo>
                    <a:pt x="1214" y="2309"/>
                  </a:lnTo>
                  <a:lnTo>
                    <a:pt x="1291" y="2315"/>
                  </a:lnTo>
                  <a:lnTo>
                    <a:pt x="1367" y="2316"/>
                  </a:lnTo>
                  <a:lnTo>
                    <a:pt x="1444" y="2309"/>
                  </a:lnTo>
                  <a:lnTo>
                    <a:pt x="1520" y="2297"/>
                  </a:lnTo>
                  <a:lnTo>
                    <a:pt x="1539" y="2296"/>
                  </a:lnTo>
                  <a:lnTo>
                    <a:pt x="1558" y="2300"/>
                  </a:lnTo>
                  <a:lnTo>
                    <a:pt x="1574" y="2308"/>
                  </a:lnTo>
                  <a:lnTo>
                    <a:pt x="1588" y="2322"/>
                  </a:lnTo>
                  <a:lnTo>
                    <a:pt x="1598" y="2339"/>
                  </a:lnTo>
                  <a:lnTo>
                    <a:pt x="1664" y="2499"/>
                  </a:lnTo>
                  <a:lnTo>
                    <a:pt x="1669" y="2508"/>
                  </a:lnTo>
                  <a:lnTo>
                    <a:pt x="1677" y="2517"/>
                  </a:lnTo>
                  <a:lnTo>
                    <a:pt x="1686" y="2522"/>
                  </a:lnTo>
                  <a:lnTo>
                    <a:pt x="1697" y="2524"/>
                  </a:lnTo>
                  <a:lnTo>
                    <a:pt x="1708" y="2524"/>
                  </a:lnTo>
                  <a:lnTo>
                    <a:pt x="1718" y="2522"/>
                  </a:lnTo>
                  <a:lnTo>
                    <a:pt x="1892" y="2450"/>
                  </a:lnTo>
                  <a:lnTo>
                    <a:pt x="1903" y="2443"/>
                  </a:lnTo>
                  <a:lnTo>
                    <a:pt x="1912" y="2433"/>
                  </a:lnTo>
                  <a:lnTo>
                    <a:pt x="1916" y="2420"/>
                  </a:lnTo>
                  <a:lnTo>
                    <a:pt x="1917" y="2408"/>
                  </a:lnTo>
                  <a:lnTo>
                    <a:pt x="1914" y="2395"/>
                  </a:lnTo>
                  <a:lnTo>
                    <a:pt x="1849" y="2235"/>
                  </a:lnTo>
                  <a:lnTo>
                    <a:pt x="1843" y="2216"/>
                  </a:lnTo>
                  <a:lnTo>
                    <a:pt x="1844" y="2197"/>
                  </a:lnTo>
                  <a:lnTo>
                    <a:pt x="1850" y="2179"/>
                  </a:lnTo>
                  <a:lnTo>
                    <a:pt x="1860" y="2164"/>
                  </a:lnTo>
                  <a:lnTo>
                    <a:pt x="1875" y="2150"/>
                  </a:lnTo>
                  <a:lnTo>
                    <a:pt x="1927" y="2113"/>
                  </a:lnTo>
                  <a:lnTo>
                    <a:pt x="1976" y="2072"/>
                  </a:lnTo>
                  <a:lnTo>
                    <a:pt x="2024" y="2028"/>
                  </a:lnTo>
                  <a:lnTo>
                    <a:pt x="2067" y="1982"/>
                  </a:lnTo>
                  <a:lnTo>
                    <a:pt x="2107" y="1932"/>
                  </a:lnTo>
                  <a:lnTo>
                    <a:pt x="2145" y="1879"/>
                  </a:lnTo>
                  <a:lnTo>
                    <a:pt x="2158" y="1866"/>
                  </a:lnTo>
                  <a:lnTo>
                    <a:pt x="2173" y="1855"/>
                  </a:lnTo>
                  <a:lnTo>
                    <a:pt x="2191" y="1850"/>
                  </a:lnTo>
                  <a:lnTo>
                    <a:pt x="2210" y="1850"/>
                  </a:lnTo>
                  <a:lnTo>
                    <a:pt x="2229" y="1854"/>
                  </a:lnTo>
                  <a:lnTo>
                    <a:pt x="2390" y="1921"/>
                  </a:lnTo>
                  <a:lnTo>
                    <a:pt x="2400" y="1923"/>
                  </a:lnTo>
                  <a:lnTo>
                    <a:pt x="2411" y="1923"/>
                  </a:lnTo>
                  <a:lnTo>
                    <a:pt x="2421" y="1921"/>
                  </a:lnTo>
                  <a:lnTo>
                    <a:pt x="2431" y="1914"/>
                  </a:lnTo>
                  <a:lnTo>
                    <a:pt x="2438" y="1907"/>
                  </a:lnTo>
                  <a:lnTo>
                    <a:pt x="2443" y="1897"/>
                  </a:lnTo>
                  <a:lnTo>
                    <a:pt x="2516" y="1724"/>
                  </a:lnTo>
                  <a:lnTo>
                    <a:pt x="2519" y="1710"/>
                  </a:lnTo>
                  <a:lnTo>
                    <a:pt x="2517" y="1698"/>
                  </a:lnTo>
                  <a:lnTo>
                    <a:pt x="2513" y="1686"/>
                  </a:lnTo>
                  <a:lnTo>
                    <a:pt x="2505" y="1675"/>
                  </a:lnTo>
                  <a:lnTo>
                    <a:pt x="2493" y="1669"/>
                  </a:lnTo>
                  <a:lnTo>
                    <a:pt x="2334" y="1602"/>
                  </a:lnTo>
                  <a:lnTo>
                    <a:pt x="2318" y="1593"/>
                  </a:lnTo>
                  <a:lnTo>
                    <a:pt x="2304" y="1580"/>
                  </a:lnTo>
                  <a:lnTo>
                    <a:pt x="2296" y="1565"/>
                  </a:lnTo>
                  <a:lnTo>
                    <a:pt x="2290" y="1547"/>
                  </a:lnTo>
                  <a:lnTo>
                    <a:pt x="2290" y="1530"/>
                  </a:lnTo>
                  <a:lnTo>
                    <a:pt x="2296" y="1512"/>
                  </a:lnTo>
                  <a:lnTo>
                    <a:pt x="2305" y="1495"/>
                  </a:lnTo>
                  <a:lnTo>
                    <a:pt x="2318" y="1482"/>
                  </a:lnTo>
                  <a:lnTo>
                    <a:pt x="2334" y="1472"/>
                  </a:lnTo>
                  <a:lnTo>
                    <a:pt x="2351" y="1468"/>
                  </a:lnTo>
                  <a:lnTo>
                    <a:pt x="2369" y="1468"/>
                  </a:lnTo>
                  <a:lnTo>
                    <a:pt x="2386" y="1472"/>
                  </a:lnTo>
                  <a:lnTo>
                    <a:pt x="2547" y="1539"/>
                  </a:lnTo>
                  <a:lnTo>
                    <a:pt x="2573" y="1553"/>
                  </a:lnTo>
                  <a:lnTo>
                    <a:pt x="2596" y="1570"/>
                  </a:lnTo>
                  <a:lnTo>
                    <a:pt x="2615" y="1590"/>
                  </a:lnTo>
                  <a:lnTo>
                    <a:pt x="2632" y="1612"/>
                  </a:lnTo>
                  <a:lnTo>
                    <a:pt x="2645" y="1637"/>
                  </a:lnTo>
                  <a:lnTo>
                    <a:pt x="2653" y="1664"/>
                  </a:lnTo>
                  <a:lnTo>
                    <a:pt x="2657" y="1691"/>
                  </a:lnTo>
                  <a:lnTo>
                    <a:pt x="2659" y="1720"/>
                  </a:lnTo>
                  <a:lnTo>
                    <a:pt x="2654" y="1748"/>
                  </a:lnTo>
                  <a:lnTo>
                    <a:pt x="2645" y="1777"/>
                  </a:lnTo>
                  <a:lnTo>
                    <a:pt x="2572" y="1951"/>
                  </a:lnTo>
                  <a:lnTo>
                    <a:pt x="2559" y="1977"/>
                  </a:lnTo>
                  <a:lnTo>
                    <a:pt x="2543" y="2000"/>
                  </a:lnTo>
                  <a:lnTo>
                    <a:pt x="2522" y="2020"/>
                  </a:lnTo>
                  <a:lnTo>
                    <a:pt x="2499" y="2037"/>
                  </a:lnTo>
                  <a:lnTo>
                    <a:pt x="2474" y="2049"/>
                  </a:lnTo>
                  <a:lnTo>
                    <a:pt x="2447" y="2058"/>
                  </a:lnTo>
                  <a:lnTo>
                    <a:pt x="2419" y="2063"/>
                  </a:lnTo>
                  <a:lnTo>
                    <a:pt x="2391" y="2063"/>
                  </a:lnTo>
                  <a:lnTo>
                    <a:pt x="2362" y="2058"/>
                  </a:lnTo>
                  <a:lnTo>
                    <a:pt x="2335" y="2049"/>
                  </a:lnTo>
                  <a:lnTo>
                    <a:pt x="2227" y="2005"/>
                  </a:lnTo>
                  <a:lnTo>
                    <a:pt x="2187" y="2056"/>
                  </a:lnTo>
                  <a:lnTo>
                    <a:pt x="2144" y="2104"/>
                  </a:lnTo>
                  <a:lnTo>
                    <a:pt x="2099" y="2150"/>
                  </a:lnTo>
                  <a:lnTo>
                    <a:pt x="2050" y="2193"/>
                  </a:lnTo>
                  <a:lnTo>
                    <a:pt x="1999" y="2233"/>
                  </a:lnTo>
                  <a:lnTo>
                    <a:pt x="2044" y="2341"/>
                  </a:lnTo>
                  <a:lnTo>
                    <a:pt x="2053" y="2370"/>
                  </a:lnTo>
                  <a:lnTo>
                    <a:pt x="2057" y="2397"/>
                  </a:lnTo>
                  <a:lnTo>
                    <a:pt x="2057" y="2426"/>
                  </a:lnTo>
                  <a:lnTo>
                    <a:pt x="2052" y="2454"/>
                  </a:lnTo>
                  <a:lnTo>
                    <a:pt x="2044" y="2481"/>
                  </a:lnTo>
                  <a:lnTo>
                    <a:pt x="2031" y="2505"/>
                  </a:lnTo>
                  <a:lnTo>
                    <a:pt x="2015" y="2528"/>
                  </a:lnTo>
                  <a:lnTo>
                    <a:pt x="1995" y="2548"/>
                  </a:lnTo>
                  <a:lnTo>
                    <a:pt x="1972" y="2565"/>
                  </a:lnTo>
                  <a:lnTo>
                    <a:pt x="1946" y="2579"/>
                  </a:lnTo>
                  <a:lnTo>
                    <a:pt x="1772" y="2651"/>
                  </a:lnTo>
                  <a:lnTo>
                    <a:pt x="1745" y="2659"/>
                  </a:lnTo>
                  <a:lnTo>
                    <a:pt x="1717" y="2663"/>
                  </a:lnTo>
                  <a:lnTo>
                    <a:pt x="1688" y="2663"/>
                  </a:lnTo>
                  <a:lnTo>
                    <a:pt x="1661" y="2659"/>
                  </a:lnTo>
                  <a:lnTo>
                    <a:pt x="1633" y="2651"/>
                  </a:lnTo>
                  <a:lnTo>
                    <a:pt x="1607" y="2638"/>
                  </a:lnTo>
                  <a:lnTo>
                    <a:pt x="1585" y="2621"/>
                  </a:lnTo>
                  <a:lnTo>
                    <a:pt x="1565" y="2601"/>
                  </a:lnTo>
                  <a:lnTo>
                    <a:pt x="1548" y="2578"/>
                  </a:lnTo>
                  <a:lnTo>
                    <a:pt x="1534" y="2553"/>
                  </a:lnTo>
                  <a:lnTo>
                    <a:pt x="1490" y="2444"/>
                  </a:lnTo>
                  <a:lnTo>
                    <a:pt x="1410" y="2453"/>
                  </a:lnTo>
                  <a:lnTo>
                    <a:pt x="1329" y="2456"/>
                  </a:lnTo>
                  <a:lnTo>
                    <a:pt x="1249" y="2453"/>
                  </a:lnTo>
                  <a:lnTo>
                    <a:pt x="1167" y="2444"/>
                  </a:lnTo>
                  <a:lnTo>
                    <a:pt x="1123" y="2553"/>
                  </a:lnTo>
                  <a:lnTo>
                    <a:pt x="1109" y="2579"/>
                  </a:lnTo>
                  <a:lnTo>
                    <a:pt x="1093" y="2602"/>
                  </a:lnTo>
                  <a:lnTo>
                    <a:pt x="1072" y="2621"/>
                  </a:lnTo>
                  <a:lnTo>
                    <a:pt x="1050" y="2638"/>
                  </a:lnTo>
                  <a:lnTo>
                    <a:pt x="1025" y="2651"/>
                  </a:lnTo>
                  <a:lnTo>
                    <a:pt x="999" y="2659"/>
                  </a:lnTo>
                  <a:lnTo>
                    <a:pt x="971" y="2663"/>
                  </a:lnTo>
                  <a:lnTo>
                    <a:pt x="943" y="2665"/>
                  </a:lnTo>
                  <a:lnTo>
                    <a:pt x="914" y="2659"/>
                  </a:lnTo>
                  <a:lnTo>
                    <a:pt x="886" y="2651"/>
                  </a:lnTo>
                  <a:lnTo>
                    <a:pt x="712" y="2578"/>
                  </a:lnTo>
                  <a:lnTo>
                    <a:pt x="687" y="2565"/>
                  </a:lnTo>
                  <a:lnTo>
                    <a:pt x="663" y="2548"/>
                  </a:lnTo>
                  <a:lnTo>
                    <a:pt x="643" y="2528"/>
                  </a:lnTo>
                  <a:lnTo>
                    <a:pt x="626" y="2505"/>
                  </a:lnTo>
                  <a:lnTo>
                    <a:pt x="614" y="2480"/>
                  </a:lnTo>
                  <a:lnTo>
                    <a:pt x="605" y="2452"/>
                  </a:lnTo>
                  <a:lnTo>
                    <a:pt x="600" y="2425"/>
                  </a:lnTo>
                  <a:lnTo>
                    <a:pt x="600" y="2396"/>
                  </a:lnTo>
                  <a:lnTo>
                    <a:pt x="605" y="2368"/>
                  </a:lnTo>
                  <a:lnTo>
                    <a:pt x="614" y="2340"/>
                  </a:lnTo>
                  <a:lnTo>
                    <a:pt x="658" y="2232"/>
                  </a:lnTo>
                  <a:lnTo>
                    <a:pt x="607" y="2192"/>
                  </a:lnTo>
                  <a:lnTo>
                    <a:pt x="559" y="2149"/>
                  </a:lnTo>
                  <a:lnTo>
                    <a:pt x="514" y="2103"/>
                  </a:lnTo>
                  <a:lnTo>
                    <a:pt x="470" y="2055"/>
                  </a:lnTo>
                  <a:lnTo>
                    <a:pt x="430" y="2004"/>
                  </a:lnTo>
                  <a:lnTo>
                    <a:pt x="323" y="2048"/>
                  </a:lnTo>
                  <a:lnTo>
                    <a:pt x="295" y="2058"/>
                  </a:lnTo>
                  <a:lnTo>
                    <a:pt x="268" y="2062"/>
                  </a:lnTo>
                  <a:lnTo>
                    <a:pt x="239" y="2062"/>
                  </a:lnTo>
                  <a:lnTo>
                    <a:pt x="211" y="2058"/>
                  </a:lnTo>
                  <a:lnTo>
                    <a:pt x="183" y="2048"/>
                  </a:lnTo>
                  <a:lnTo>
                    <a:pt x="158" y="2036"/>
                  </a:lnTo>
                  <a:lnTo>
                    <a:pt x="135" y="2019"/>
                  </a:lnTo>
                  <a:lnTo>
                    <a:pt x="115" y="1999"/>
                  </a:lnTo>
                  <a:lnTo>
                    <a:pt x="98" y="1976"/>
                  </a:lnTo>
                  <a:lnTo>
                    <a:pt x="85" y="1950"/>
                  </a:lnTo>
                  <a:lnTo>
                    <a:pt x="14" y="1776"/>
                  </a:lnTo>
                  <a:lnTo>
                    <a:pt x="5" y="1748"/>
                  </a:lnTo>
                  <a:lnTo>
                    <a:pt x="1" y="1721"/>
                  </a:lnTo>
                  <a:lnTo>
                    <a:pt x="1" y="1692"/>
                  </a:lnTo>
                  <a:lnTo>
                    <a:pt x="5" y="1665"/>
                  </a:lnTo>
                  <a:lnTo>
                    <a:pt x="14" y="1637"/>
                  </a:lnTo>
                  <a:lnTo>
                    <a:pt x="26" y="1611"/>
                  </a:lnTo>
                  <a:lnTo>
                    <a:pt x="43" y="1589"/>
                  </a:lnTo>
                  <a:lnTo>
                    <a:pt x="63" y="1569"/>
                  </a:lnTo>
                  <a:lnTo>
                    <a:pt x="86" y="1552"/>
                  </a:lnTo>
                  <a:lnTo>
                    <a:pt x="112" y="1538"/>
                  </a:lnTo>
                  <a:lnTo>
                    <a:pt x="220" y="1494"/>
                  </a:lnTo>
                  <a:lnTo>
                    <a:pt x="211" y="1413"/>
                  </a:lnTo>
                  <a:lnTo>
                    <a:pt x="208" y="1332"/>
                  </a:lnTo>
                  <a:lnTo>
                    <a:pt x="211" y="1252"/>
                  </a:lnTo>
                  <a:lnTo>
                    <a:pt x="220" y="1170"/>
                  </a:lnTo>
                  <a:lnTo>
                    <a:pt x="112" y="1126"/>
                  </a:lnTo>
                  <a:lnTo>
                    <a:pt x="85" y="1112"/>
                  </a:lnTo>
                  <a:lnTo>
                    <a:pt x="62" y="1095"/>
                  </a:lnTo>
                  <a:lnTo>
                    <a:pt x="43" y="1075"/>
                  </a:lnTo>
                  <a:lnTo>
                    <a:pt x="26" y="1052"/>
                  </a:lnTo>
                  <a:lnTo>
                    <a:pt x="14" y="1028"/>
                  </a:lnTo>
                  <a:lnTo>
                    <a:pt x="5" y="1001"/>
                  </a:lnTo>
                  <a:lnTo>
                    <a:pt x="1" y="973"/>
                  </a:lnTo>
                  <a:lnTo>
                    <a:pt x="0" y="945"/>
                  </a:lnTo>
                  <a:lnTo>
                    <a:pt x="5" y="917"/>
                  </a:lnTo>
                  <a:lnTo>
                    <a:pt x="14" y="888"/>
                  </a:lnTo>
                  <a:lnTo>
                    <a:pt x="86" y="714"/>
                  </a:lnTo>
                  <a:lnTo>
                    <a:pt x="100" y="687"/>
                  </a:lnTo>
                  <a:lnTo>
                    <a:pt x="117" y="664"/>
                  </a:lnTo>
                  <a:lnTo>
                    <a:pt x="137" y="645"/>
                  </a:lnTo>
                  <a:lnTo>
                    <a:pt x="160" y="628"/>
                  </a:lnTo>
                  <a:lnTo>
                    <a:pt x="185" y="615"/>
                  </a:lnTo>
                  <a:lnTo>
                    <a:pt x="212" y="607"/>
                  </a:lnTo>
                  <a:lnTo>
                    <a:pt x="239" y="603"/>
                  </a:lnTo>
                  <a:lnTo>
                    <a:pt x="268" y="602"/>
                  </a:lnTo>
                  <a:lnTo>
                    <a:pt x="296" y="606"/>
                  </a:lnTo>
                  <a:lnTo>
                    <a:pt x="324" y="615"/>
                  </a:lnTo>
                  <a:lnTo>
                    <a:pt x="431" y="660"/>
                  </a:lnTo>
                  <a:lnTo>
                    <a:pt x="472" y="609"/>
                  </a:lnTo>
                  <a:lnTo>
                    <a:pt x="515" y="560"/>
                  </a:lnTo>
                  <a:lnTo>
                    <a:pt x="561" y="515"/>
                  </a:lnTo>
                  <a:lnTo>
                    <a:pt x="608" y="472"/>
                  </a:lnTo>
                  <a:lnTo>
                    <a:pt x="660" y="432"/>
                  </a:lnTo>
                  <a:lnTo>
                    <a:pt x="615" y="324"/>
                  </a:lnTo>
                  <a:lnTo>
                    <a:pt x="606" y="296"/>
                  </a:lnTo>
                  <a:lnTo>
                    <a:pt x="602" y="268"/>
                  </a:lnTo>
                  <a:lnTo>
                    <a:pt x="602" y="240"/>
                  </a:lnTo>
                  <a:lnTo>
                    <a:pt x="606" y="212"/>
                  </a:lnTo>
                  <a:lnTo>
                    <a:pt x="615" y="184"/>
                  </a:lnTo>
                  <a:lnTo>
                    <a:pt x="629" y="159"/>
                  </a:lnTo>
                  <a:lnTo>
                    <a:pt x="645" y="136"/>
                  </a:lnTo>
                  <a:lnTo>
                    <a:pt x="665" y="116"/>
                  </a:lnTo>
                  <a:lnTo>
                    <a:pt x="689" y="99"/>
                  </a:lnTo>
                  <a:lnTo>
                    <a:pt x="714" y="86"/>
                  </a:lnTo>
                  <a:lnTo>
                    <a:pt x="887" y="14"/>
                  </a:lnTo>
                  <a:lnTo>
                    <a:pt x="910" y="7"/>
                  </a:lnTo>
                  <a:lnTo>
                    <a:pt x="933" y="1"/>
                  </a:lnTo>
                  <a:lnTo>
                    <a:pt x="95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9" name="Freeform 251">
              <a:extLst>
                <a:ext uri="{FF2B5EF4-FFF2-40B4-BE49-F238E27FC236}">
                  <a16:creationId xmlns:a16="http://schemas.microsoft.com/office/drawing/2014/main" id="{B4470733-2E9D-D765-8D2F-B1805C8D0D86}"/>
                </a:ext>
              </a:extLst>
            </p:cNvPr>
            <p:cNvSpPr/>
            <p:nvPr/>
          </p:nvSpPr>
          <p:spPr bwMode="auto">
            <a:xfrm>
              <a:off x="3532188" y="3709988"/>
              <a:ext cx="180975" cy="180975"/>
            </a:xfrm>
            <a:custGeom>
              <a:avLst/>
              <a:gdLst>
                <a:gd name="T0" fmla="*/ 568 w 1141"/>
                <a:gd name="T1" fmla="*/ 0 h 1143"/>
                <a:gd name="T2" fmla="*/ 602 w 1141"/>
                <a:gd name="T3" fmla="*/ 10 h 1143"/>
                <a:gd name="T4" fmla="*/ 628 w 1141"/>
                <a:gd name="T5" fmla="*/ 34 h 1143"/>
                <a:gd name="T6" fmla="*/ 637 w 1141"/>
                <a:gd name="T7" fmla="*/ 70 h 1143"/>
                <a:gd name="T8" fmla="*/ 629 w 1141"/>
                <a:gd name="T9" fmla="*/ 105 h 1143"/>
                <a:gd name="T10" fmla="*/ 603 w 1141"/>
                <a:gd name="T11" fmla="*/ 131 h 1143"/>
                <a:gd name="T12" fmla="*/ 569 w 1141"/>
                <a:gd name="T13" fmla="*/ 141 h 1143"/>
                <a:gd name="T14" fmla="*/ 470 w 1141"/>
                <a:gd name="T15" fmla="*/ 152 h 1143"/>
                <a:gd name="T16" fmla="*/ 380 w 1141"/>
                <a:gd name="T17" fmla="*/ 186 h 1143"/>
                <a:gd name="T18" fmla="*/ 300 w 1141"/>
                <a:gd name="T19" fmla="*/ 238 h 1143"/>
                <a:gd name="T20" fmla="*/ 233 w 1141"/>
                <a:gd name="T21" fmla="*/ 305 h 1143"/>
                <a:gd name="T22" fmla="*/ 184 w 1141"/>
                <a:gd name="T23" fmla="*/ 385 h 1143"/>
                <a:gd name="T24" fmla="*/ 152 w 1141"/>
                <a:gd name="T25" fmla="*/ 476 h 1143"/>
                <a:gd name="T26" fmla="*/ 141 w 1141"/>
                <a:gd name="T27" fmla="*/ 575 h 1143"/>
                <a:gd name="T28" fmla="*/ 154 w 1141"/>
                <a:gd name="T29" fmla="*/ 681 h 1143"/>
                <a:gd name="T30" fmla="*/ 192 w 1141"/>
                <a:gd name="T31" fmla="*/ 776 h 1143"/>
                <a:gd name="T32" fmla="*/ 250 w 1141"/>
                <a:gd name="T33" fmla="*/ 859 h 1143"/>
                <a:gd name="T34" fmla="*/ 326 w 1141"/>
                <a:gd name="T35" fmla="*/ 926 h 1143"/>
                <a:gd name="T36" fmla="*/ 417 w 1141"/>
                <a:gd name="T37" fmla="*/ 975 h 1143"/>
                <a:gd name="T38" fmla="*/ 517 w 1141"/>
                <a:gd name="T39" fmla="*/ 1000 h 1143"/>
                <a:gd name="T40" fmla="*/ 574 w 1141"/>
                <a:gd name="T41" fmla="*/ 1003 h 1143"/>
                <a:gd name="T42" fmla="*/ 670 w 1141"/>
                <a:gd name="T43" fmla="*/ 992 h 1143"/>
                <a:gd name="T44" fmla="*/ 760 w 1141"/>
                <a:gd name="T45" fmla="*/ 960 h 1143"/>
                <a:gd name="T46" fmla="*/ 841 w 1141"/>
                <a:gd name="T47" fmla="*/ 908 h 1143"/>
                <a:gd name="T48" fmla="*/ 909 w 1141"/>
                <a:gd name="T49" fmla="*/ 837 h 1143"/>
                <a:gd name="T50" fmla="*/ 960 w 1141"/>
                <a:gd name="T51" fmla="*/ 756 h 1143"/>
                <a:gd name="T52" fmla="*/ 990 w 1141"/>
                <a:gd name="T53" fmla="*/ 665 h 1143"/>
                <a:gd name="T54" fmla="*/ 1001 w 1141"/>
                <a:gd name="T55" fmla="*/ 569 h 1143"/>
                <a:gd name="T56" fmla="*/ 1011 w 1141"/>
                <a:gd name="T57" fmla="*/ 533 h 1143"/>
                <a:gd name="T58" fmla="*/ 1035 w 1141"/>
                <a:gd name="T59" fmla="*/ 507 h 1143"/>
                <a:gd name="T60" fmla="*/ 1071 w 1141"/>
                <a:gd name="T61" fmla="*/ 498 h 1143"/>
                <a:gd name="T62" fmla="*/ 1090 w 1141"/>
                <a:gd name="T63" fmla="*/ 500 h 1143"/>
                <a:gd name="T64" fmla="*/ 1120 w 1141"/>
                <a:gd name="T65" fmla="*/ 518 h 1143"/>
                <a:gd name="T66" fmla="*/ 1139 w 1141"/>
                <a:gd name="T67" fmla="*/ 549 h 1143"/>
                <a:gd name="T68" fmla="*/ 1139 w 1141"/>
                <a:gd name="T69" fmla="*/ 624 h 1143"/>
                <a:gd name="T70" fmla="*/ 1118 w 1141"/>
                <a:gd name="T71" fmla="*/ 734 h 1143"/>
                <a:gd name="T72" fmla="*/ 1076 w 1141"/>
                <a:gd name="T73" fmla="*/ 837 h 1143"/>
                <a:gd name="T74" fmla="*/ 1015 w 1141"/>
                <a:gd name="T75" fmla="*/ 930 h 1143"/>
                <a:gd name="T76" fmla="*/ 936 w 1141"/>
                <a:gd name="T77" fmla="*/ 1011 h 1143"/>
                <a:gd name="T78" fmla="*/ 843 w 1141"/>
                <a:gd name="T79" fmla="*/ 1074 h 1143"/>
                <a:gd name="T80" fmla="*/ 741 w 1141"/>
                <a:gd name="T81" fmla="*/ 1117 h 1143"/>
                <a:gd name="T82" fmla="*/ 631 w 1141"/>
                <a:gd name="T83" fmla="*/ 1139 h 1143"/>
                <a:gd name="T84" fmla="*/ 571 w 1141"/>
                <a:gd name="T85" fmla="*/ 1143 h 1143"/>
                <a:gd name="T86" fmla="*/ 448 w 1141"/>
                <a:gd name="T87" fmla="*/ 1130 h 1143"/>
                <a:gd name="T88" fmla="*/ 337 w 1141"/>
                <a:gd name="T89" fmla="*/ 1093 h 1143"/>
                <a:gd name="T90" fmla="*/ 235 w 1141"/>
                <a:gd name="T91" fmla="*/ 1034 h 1143"/>
                <a:gd name="T92" fmla="*/ 149 w 1141"/>
                <a:gd name="T93" fmla="*/ 956 h 1143"/>
                <a:gd name="T94" fmla="*/ 79 w 1141"/>
                <a:gd name="T95" fmla="*/ 863 h 1143"/>
                <a:gd name="T96" fmla="*/ 30 w 1141"/>
                <a:gd name="T97" fmla="*/ 755 h 1143"/>
                <a:gd name="T98" fmla="*/ 3 w 1141"/>
                <a:gd name="T99" fmla="*/ 637 h 1143"/>
                <a:gd name="T100" fmla="*/ 2 w 1141"/>
                <a:gd name="T101" fmla="*/ 517 h 1143"/>
                <a:gd name="T102" fmla="*/ 25 w 1141"/>
                <a:gd name="T103" fmla="*/ 406 h 1143"/>
                <a:gd name="T104" fmla="*/ 67 w 1141"/>
                <a:gd name="T105" fmla="*/ 302 h 1143"/>
                <a:gd name="T106" fmla="*/ 128 w 1141"/>
                <a:gd name="T107" fmla="*/ 212 h 1143"/>
                <a:gd name="T108" fmla="*/ 205 w 1141"/>
                <a:gd name="T109" fmla="*/ 133 h 1143"/>
                <a:gd name="T110" fmla="*/ 296 w 1141"/>
                <a:gd name="T111" fmla="*/ 71 h 1143"/>
                <a:gd name="T112" fmla="*/ 397 w 1141"/>
                <a:gd name="T113" fmla="*/ 27 h 1143"/>
                <a:gd name="T114" fmla="*/ 509 w 1141"/>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1" h="1143">
                  <a:moveTo>
                    <a:pt x="567" y="0"/>
                  </a:moveTo>
                  <a:lnTo>
                    <a:pt x="568" y="0"/>
                  </a:lnTo>
                  <a:lnTo>
                    <a:pt x="586" y="2"/>
                  </a:lnTo>
                  <a:lnTo>
                    <a:pt x="602" y="10"/>
                  </a:lnTo>
                  <a:lnTo>
                    <a:pt x="617" y="20"/>
                  </a:lnTo>
                  <a:lnTo>
                    <a:pt x="628" y="34"/>
                  </a:lnTo>
                  <a:lnTo>
                    <a:pt x="635" y="51"/>
                  </a:lnTo>
                  <a:lnTo>
                    <a:pt x="637" y="70"/>
                  </a:lnTo>
                  <a:lnTo>
                    <a:pt x="635" y="88"/>
                  </a:lnTo>
                  <a:lnTo>
                    <a:pt x="629" y="105"/>
                  </a:lnTo>
                  <a:lnTo>
                    <a:pt x="618" y="120"/>
                  </a:lnTo>
                  <a:lnTo>
                    <a:pt x="603" y="131"/>
                  </a:lnTo>
                  <a:lnTo>
                    <a:pt x="587" y="138"/>
                  </a:lnTo>
                  <a:lnTo>
                    <a:pt x="569" y="141"/>
                  </a:lnTo>
                  <a:lnTo>
                    <a:pt x="518" y="144"/>
                  </a:lnTo>
                  <a:lnTo>
                    <a:pt x="470" y="152"/>
                  </a:lnTo>
                  <a:lnTo>
                    <a:pt x="423" y="167"/>
                  </a:lnTo>
                  <a:lnTo>
                    <a:pt x="380" y="186"/>
                  </a:lnTo>
                  <a:lnTo>
                    <a:pt x="338" y="209"/>
                  </a:lnTo>
                  <a:lnTo>
                    <a:pt x="300" y="238"/>
                  </a:lnTo>
                  <a:lnTo>
                    <a:pt x="265" y="270"/>
                  </a:lnTo>
                  <a:lnTo>
                    <a:pt x="233" y="305"/>
                  </a:lnTo>
                  <a:lnTo>
                    <a:pt x="207" y="344"/>
                  </a:lnTo>
                  <a:lnTo>
                    <a:pt x="184" y="385"/>
                  </a:lnTo>
                  <a:lnTo>
                    <a:pt x="165" y="429"/>
                  </a:lnTo>
                  <a:lnTo>
                    <a:pt x="152" y="476"/>
                  </a:lnTo>
                  <a:lnTo>
                    <a:pt x="144" y="524"/>
                  </a:lnTo>
                  <a:lnTo>
                    <a:pt x="141" y="575"/>
                  </a:lnTo>
                  <a:lnTo>
                    <a:pt x="145" y="629"/>
                  </a:lnTo>
                  <a:lnTo>
                    <a:pt x="154" y="681"/>
                  </a:lnTo>
                  <a:lnTo>
                    <a:pt x="171" y="729"/>
                  </a:lnTo>
                  <a:lnTo>
                    <a:pt x="192" y="776"/>
                  </a:lnTo>
                  <a:lnTo>
                    <a:pt x="220" y="819"/>
                  </a:lnTo>
                  <a:lnTo>
                    <a:pt x="250" y="859"/>
                  </a:lnTo>
                  <a:lnTo>
                    <a:pt x="286" y="895"/>
                  </a:lnTo>
                  <a:lnTo>
                    <a:pt x="326" y="926"/>
                  </a:lnTo>
                  <a:lnTo>
                    <a:pt x="369" y="952"/>
                  </a:lnTo>
                  <a:lnTo>
                    <a:pt x="417" y="975"/>
                  </a:lnTo>
                  <a:lnTo>
                    <a:pt x="465" y="990"/>
                  </a:lnTo>
                  <a:lnTo>
                    <a:pt x="517" y="1000"/>
                  </a:lnTo>
                  <a:lnTo>
                    <a:pt x="571" y="1003"/>
                  </a:lnTo>
                  <a:lnTo>
                    <a:pt x="574" y="1003"/>
                  </a:lnTo>
                  <a:lnTo>
                    <a:pt x="622" y="1000"/>
                  </a:lnTo>
                  <a:lnTo>
                    <a:pt x="670" y="992"/>
                  </a:lnTo>
                  <a:lnTo>
                    <a:pt x="716" y="978"/>
                  </a:lnTo>
                  <a:lnTo>
                    <a:pt x="760" y="960"/>
                  </a:lnTo>
                  <a:lnTo>
                    <a:pt x="802" y="936"/>
                  </a:lnTo>
                  <a:lnTo>
                    <a:pt x="841" y="908"/>
                  </a:lnTo>
                  <a:lnTo>
                    <a:pt x="877" y="874"/>
                  </a:lnTo>
                  <a:lnTo>
                    <a:pt x="909" y="837"/>
                  </a:lnTo>
                  <a:lnTo>
                    <a:pt x="937" y="798"/>
                  </a:lnTo>
                  <a:lnTo>
                    <a:pt x="960" y="756"/>
                  </a:lnTo>
                  <a:lnTo>
                    <a:pt x="978" y="711"/>
                  </a:lnTo>
                  <a:lnTo>
                    <a:pt x="990" y="665"/>
                  </a:lnTo>
                  <a:lnTo>
                    <a:pt x="999" y="617"/>
                  </a:lnTo>
                  <a:lnTo>
                    <a:pt x="1001" y="569"/>
                  </a:lnTo>
                  <a:lnTo>
                    <a:pt x="1003" y="550"/>
                  </a:lnTo>
                  <a:lnTo>
                    <a:pt x="1011" y="533"/>
                  </a:lnTo>
                  <a:lnTo>
                    <a:pt x="1021" y="518"/>
                  </a:lnTo>
                  <a:lnTo>
                    <a:pt x="1035" y="507"/>
                  </a:lnTo>
                  <a:lnTo>
                    <a:pt x="1052" y="500"/>
                  </a:lnTo>
                  <a:lnTo>
                    <a:pt x="1071" y="498"/>
                  </a:lnTo>
                  <a:lnTo>
                    <a:pt x="1071" y="498"/>
                  </a:lnTo>
                  <a:lnTo>
                    <a:pt x="1090" y="500"/>
                  </a:lnTo>
                  <a:lnTo>
                    <a:pt x="1106" y="507"/>
                  </a:lnTo>
                  <a:lnTo>
                    <a:pt x="1120" y="518"/>
                  </a:lnTo>
                  <a:lnTo>
                    <a:pt x="1132" y="532"/>
                  </a:lnTo>
                  <a:lnTo>
                    <a:pt x="1139" y="549"/>
                  </a:lnTo>
                  <a:lnTo>
                    <a:pt x="1141" y="567"/>
                  </a:lnTo>
                  <a:lnTo>
                    <a:pt x="1139" y="624"/>
                  </a:lnTo>
                  <a:lnTo>
                    <a:pt x="1131" y="680"/>
                  </a:lnTo>
                  <a:lnTo>
                    <a:pt x="1118" y="734"/>
                  </a:lnTo>
                  <a:lnTo>
                    <a:pt x="1099" y="786"/>
                  </a:lnTo>
                  <a:lnTo>
                    <a:pt x="1076" y="837"/>
                  </a:lnTo>
                  <a:lnTo>
                    <a:pt x="1047" y="885"/>
                  </a:lnTo>
                  <a:lnTo>
                    <a:pt x="1015" y="930"/>
                  </a:lnTo>
                  <a:lnTo>
                    <a:pt x="977" y="972"/>
                  </a:lnTo>
                  <a:lnTo>
                    <a:pt x="936" y="1011"/>
                  </a:lnTo>
                  <a:lnTo>
                    <a:pt x="890" y="1044"/>
                  </a:lnTo>
                  <a:lnTo>
                    <a:pt x="843" y="1074"/>
                  </a:lnTo>
                  <a:lnTo>
                    <a:pt x="792" y="1098"/>
                  </a:lnTo>
                  <a:lnTo>
                    <a:pt x="741" y="1117"/>
                  </a:lnTo>
                  <a:lnTo>
                    <a:pt x="687" y="1131"/>
                  </a:lnTo>
                  <a:lnTo>
                    <a:pt x="631" y="1139"/>
                  </a:lnTo>
                  <a:lnTo>
                    <a:pt x="575" y="1143"/>
                  </a:lnTo>
                  <a:lnTo>
                    <a:pt x="571" y="1143"/>
                  </a:lnTo>
                  <a:lnTo>
                    <a:pt x="509" y="1139"/>
                  </a:lnTo>
                  <a:lnTo>
                    <a:pt x="448" y="1130"/>
                  </a:lnTo>
                  <a:lnTo>
                    <a:pt x="392" y="1114"/>
                  </a:lnTo>
                  <a:lnTo>
                    <a:pt x="337" y="1093"/>
                  </a:lnTo>
                  <a:lnTo>
                    <a:pt x="284" y="1065"/>
                  </a:lnTo>
                  <a:lnTo>
                    <a:pt x="235" y="1034"/>
                  </a:lnTo>
                  <a:lnTo>
                    <a:pt x="190" y="997"/>
                  </a:lnTo>
                  <a:lnTo>
                    <a:pt x="149" y="956"/>
                  </a:lnTo>
                  <a:lnTo>
                    <a:pt x="112" y="911"/>
                  </a:lnTo>
                  <a:lnTo>
                    <a:pt x="79" y="863"/>
                  </a:lnTo>
                  <a:lnTo>
                    <a:pt x="52" y="810"/>
                  </a:lnTo>
                  <a:lnTo>
                    <a:pt x="30" y="755"/>
                  </a:lnTo>
                  <a:lnTo>
                    <a:pt x="14" y="698"/>
                  </a:lnTo>
                  <a:lnTo>
                    <a:pt x="3" y="637"/>
                  </a:lnTo>
                  <a:lnTo>
                    <a:pt x="0" y="575"/>
                  </a:lnTo>
                  <a:lnTo>
                    <a:pt x="2" y="517"/>
                  </a:lnTo>
                  <a:lnTo>
                    <a:pt x="11" y="461"/>
                  </a:lnTo>
                  <a:lnTo>
                    <a:pt x="25" y="406"/>
                  </a:lnTo>
                  <a:lnTo>
                    <a:pt x="44" y="353"/>
                  </a:lnTo>
                  <a:lnTo>
                    <a:pt x="67" y="302"/>
                  </a:lnTo>
                  <a:lnTo>
                    <a:pt x="95" y="256"/>
                  </a:lnTo>
                  <a:lnTo>
                    <a:pt x="128" y="212"/>
                  </a:lnTo>
                  <a:lnTo>
                    <a:pt x="165" y="170"/>
                  </a:lnTo>
                  <a:lnTo>
                    <a:pt x="205" y="133"/>
                  </a:lnTo>
                  <a:lnTo>
                    <a:pt x="248" y="100"/>
                  </a:lnTo>
                  <a:lnTo>
                    <a:pt x="296" y="71"/>
                  </a:lnTo>
                  <a:lnTo>
                    <a:pt x="345" y="47"/>
                  </a:lnTo>
                  <a:lnTo>
                    <a:pt x="397" y="27"/>
                  </a:lnTo>
                  <a:lnTo>
                    <a:pt x="452" y="12"/>
                  </a:lnTo>
                  <a:lnTo>
                    <a:pt x="509" y="3"/>
                  </a:lnTo>
                  <a:lnTo>
                    <a:pt x="567"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0" name="Freeform 252">
              <a:extLst>
                <a:ext uri="{FF2B5EF4-FFF2-40B4-BE49-F238E27FC236}">
                  <a16:creationId xmlns:a16="http://schemas.microsoft.com/office/drawing/2014/main" id="{70FFA3AF-498D-FF3F-DA13-B395F0EDBDC8}"/>
                </a:ext>
              </a:extLst>
            </p:cNvPr>
            <p:cNvSpPr>
              <a:spLocks noEditPoints="1"/>
            </p:cNvSpPr>
            <p:nvPr/>
          </p:nvSpPr>
          <p:spPr bwMode="auto">
            <a:xfrm>
              <a:off x="3636963" y="3463925"/>
              <a:ext cx="325438" cy="327025"/>
            </a:xfrm>
            <a:custGeom>
              <a:avLst/>
              <a:gdLst>
                <a:gd name="T0" fmla="*/ 946 w 2054"/>
                <a:gd name="T1" fmla="*/ 277 h 2059"/>
                <a:gd name="T2" fmla="*/ 785 w 2054"/>
                <a:gd name="T3" fmla="*/ 375 h 2059"/>
                <a:gd name="T4" fmla="*/ 568 w 2054"/>
                <a:gd name="T5" fmla="*/ 453 h 2059"/>
                <a:gd name="T6" fmla="*/ 451 w 2054"/>
                <a:gd name="T7" fmla="*/ 350 h 2059"/>
                <a:gd name="T8" fmla="*/ 349 w 2054"/>
                <a:gd name="T9" fmla="*/ 461 h 2059"/>
                <a:gd name="T10" fmla="*/ 449 w 2054"/>
                <a:gd name="T11" fmla="*/ 642 h 2059"/>
                <a:gd name="T12" fmla="*/ 327 w 2054"/>
                <a:gd name="T13" fmla="*/ 926 h 2059"/>
                <a:gd name="T14" fmla="*/ 142 w 2054"/>
                <a:gd name="T15" fmla="*/ 952 h 2059"/>
                <a:gd name="T16" fmla="*/ 147 w 2054"/>
                <a:gd name="T17" fmla="*/ 1108 h 2059"/>
                <a:gd name="T18" fmla="*/ 345 w 2054"/>
                <a:gd name="T19" fmla="*/ 1165 h 2059"/>
                <a:gd name="T20" fmla="*/ 460 w 2054"/>
                <a:gd name="T21" fmla="*/ 1451 h 2059"/>
                <a:gd name="T22" fmla="*/ 347 w 2054"/>
                <a:gd name="T23" fmla="*/ 1600 h 2059"/>
                <a:gd name="T24" fmla="*/ 455 w 2054"/>
                <a:gd name="T25" fmla="*/ 1708 h 2059"/>
                <a:gd name="T26" fmla="*/ 604 w 2054"/>
                <a:gd name="T27" fmla="*/ 1595 h 2059"/>
                <a:gd name="T28" fmla="*/ 889 w 2054"/>
                <a:gd name="T29" fmla="*/ 1711 h 2059"/>
                <a:gd name="T30" fmla="*/ 947 w 2054"/>
                <a:gd name="T31" fmla="*/ 1909 h 2059"/>
                <a:gd name="T32" fmla="*/ 1101 w 2054"/>
                <a:gd name="T33" fmla="*/ 1914 h 2059"/>
                <a:gd name="T34" fmla="*/ 1129 w 2054"/>
                <a:gd name="T35" fmla="*/ 1728 h 2059"/>
                <a:gd name="T36" fmla="*/ 1411 w 2054"/>
                <a:gd name="T37" fmla="*/ 1607 h 2059"/>
                <a:gd name="T38" fmla="*/ 1592 w 2054"/>
                <a:gd name="T39" fmla="*/ 1708 h 2059"/>
                <a:gd name="T40" fmla="*/ 1702 w 2054"/>
                <a:gd name="T41" fmla="*/ 1607 h 2059"/>
                <a:gd name="T42" fmla="*/ 1594 w 2054"/>
                <a:gd name="T43" fmla="*/ 1471 h 2059"/>
                <a:gd name="T44" fmla="*/ 1694 w 2054"/>
                <a:gd name="T45" fmla="*/ 1220 h 2059"/>
                <a:gd name="T46" fmla="*/ 1902 w 2054"/>
                <a:gd name="T47" fmla="*/ 1110 h 2059"/>
                <a:gd name="T48" fmla="*/ 1912 w 2054"/>
                <a:gd name="T49" fmla="*/ 958 h 2059"/>
                <a:gd name="T50" fmla="*/ 1739 w 2054"/>
                <a:gd name="T51" fmla="*/ 939 h 2059"/>
                <a:gd name="T52" fmla="*/ 1633 w 2054"/>
                <a:gd name="T53" fmla="*/ 689 h 2059"/>
                <a:gd name="T54" fmla="*/ 1700 w 2054"/>
                <a:gd name="T55" fmla="*/ 465 h 2059"/>
                <a:gd name="T56" fmla="*/ 1601 w 2054"/>
                <a:gd name="T57" fmla="*/ 351 h 2059"/>
                <a:gd name="T58" fmla="*/ 1485 w 2054"/>
                <a:gd name="T59" fmla="*/ 454 h 2059"/>
                <a:gd name="T60" fmla="*/ 1267 w 2054"/>
                <a:gd name="T61" fmla="*/ 376 h 2059"/>
                <a:gd name="T62" fmla="*/ 1106 w 2054"/>
                <a:gd name="T63" fmla="*/ 278 h 2059"/>
                <a:gd name="T64" fmla="*/ 958 w 2054"/>
                <a:gd name="T65" fmla="*/ 141 h 2059"/>
                <a:gd name="T66" fmla="*/ 1220 w 2054"/>
                <a:gd name="T67" fmla="*/ 68 h 2059"/>
                <a:gd name="T68" fmla="*/ 1394 w 2054"/>
                <a:gd name="T69" fmla="*/ 278 h 2059"/>
                <a:gd name="T70" fmla="*/ 1597 w 2054"/>
                <a:gd name="T71" fmla="*/ 209 h 2059"/>
                <a:gd name="T72" fmla="*/ 1831 w 2054"/>
                <a:gd name="T73" fmla="*/ 394 h 2059"/>
                <a:gd name="T74" fmla="*/ 1800 w 2054"/>
                <a:gd name="T75" fmla="*/ 565 h 2059"/>
                <a:gd name="T76" fmla="*/ 1932 w 2054"/>
                <a:gd name="T77" fmla="*/ 812 h 2059"/>
                <a:gd name="T78" fmla="*/ 2054 w 2054"/>
                <a:gd name="T79" fmla="*/ 961 h 2059"/>
                <a:gd name="T80" fmla="*/ 1961 w 2054"/>
                <a:gd name="T81" fmla="*/ 1238 h 2059"/>
                <a:gd name="T82" fmla="*/ 1751 w 2054"/>
                <a:gd name="T83" fmla="*/ 1445 h 2059"/>
                <a:gd name="T84" fmla="*/ 1839 w 2054"/>
                <a:gd name="T85" fmla="*/ 1640 h 2059"/>
                <a:gd name="T86" fmla="*/ 1644 w 2054"/>
                <a:gd name="T87" fmla="*/ 1842 h 2059"/>
                <a:gd name="T88" fmla="*/ 1441 w 2054"/>
                <a:gd name="T89" fmla="*/ 1756 h 2059"/>
                <a:gd name="T90" fmla="*/ 1235 w 2054"/>
                <a:gd name="T91" fmla="*/ 1966 h 2059"/>
                <a:gd name="T92" fmla="*/ 958 w 2054"/>
                <a:gd name="T93" fmla="*/ 2059 h 2059"/>
                <a:gd name="T94" fmla="*/ 810 w 2054"/>
                <a:gd name="T95" fmla="*/ 1937 h 2059"/>
                <a:gd name="T96" fmla="*/ 563 w 2054"/>
                <a:gd name="T97" fmla="*/ 1805 h 2059"/>
                <a:gd name="T98" fmla="*/ 398 w 2054"/>
                <a:gd name="T99" fmla="*/ 1838 h 2059"/>
                <a:gd name="T100" fmla="*/ 210 w 2054"/>
                <a:gd name="T101" fmla="*/ 1626 h 2059"/>
                <a:gd name="T102" fmla="*/ 278 w 2054"/>
                <a:gd name="T103" fmla="*/ 1398 h 2059"/>
                <a:gd name="T104" fmla="*/ 67 w 2054"/>
                <a:gd name="T105" fmla="*/ 1224 h 2059"/>
                <a:gd name="T106" fmla="*/ 2 w 2054"/>
                <a:gd name="T107" fmla="*/ 930 h 2059"/>
                <a:gd name="T108" fmla="*/ 151 w 2054"/>
                <a:gd name="T109" fmla="*/ 809 h 2059"/>
                <a:gd name="T110" fmla="*/ 237 w 2054"/>
                <a:gd name="T111" fmla="*/ 547 h 2059"/>
                <a:gd name="T112" fmla="*/ 233 w 2054"/>
                <a:gd name="T113" fmla="*/ 373 h 2059"/>
                <a:gd name="T114" fmla="*/ 456 w 2054"/>
                <a:gd name="T115" fmla="*/ 209 h 2059"/>
                <a:gd name="T116" fmla="*/ 707 w 2054"/>
                <a:gd name="T117" fmla="*/ 257 h 2059"/>
                <a:gd name="T118" fmla="*/ 851 w 2054"/>
                <a:gd name="T119" fmla="*/ 45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4" h="2059">
                  <a:moveTo>
                    <a:pt x="958" y="141"/>
                  </a:moveTo>
                  <a:lnTo>
                    <a:pt x="954" y="142"/>
                  </a:lnTo>
                  <a:lnTo>
                    <a:pt x="951" y="143"/>
                  </a:lnTo>
                  <a:lnTo>
                    <a:pt x="948" y="146"/>
                  </a:lnTo>
                  <a:lnTo>
                    <a:pt x="947" y="149"/>
                  </a:lnTo>
                  <a:lnTo>
                    <a:pt x="946" y="152"/>
                  </a:lnTo>
                  <a:lnTo>
                    <a:pt x="946" y="277"/>
                  </a:lnTo>
                  <a:lnTo>
                    <a:pt x="943" y="296"/>
                  </a:lnTo>
                  <a:lnTo>
                    <a:pt x="936" y="313"/>
                  </a:lnTo>
                  <a:lnTo>
                    <a:pt x="924" y="328"/>
                  </a:lnTo>
                  <a:lnTo>
                    <a:pt x="908" y="339"/>
                  </a:lnTo>
                  <a:lnTo>
                    <a:pt x="889" y="346"/>
                  </a:lnTo>
                  <a:lnTo>
                    <a:pt x="837" y="358"/>
                  </a:lnTo>
                  <a:lnTo>
                    <a:pt x="785" y="375"/>
                  </a:lnTo>
                  <a:lnTo>
                    <a:pt x="735" y="395"/>
                  </a:lnTo>
                  <a:lnTo>
                    <a:pt x="687" y="421"/>
                  </a:lnTo>
                  <a:lnTo>
                    <a:pt x="640" y="449"/>
                  </a:lnTo>
                  <a:lnTo>
                    <a:pt x="623" y="458"/>
                  </a:lnTo>
                  <a:lnTo>
                    <a:pt x="604" y="461"/>
                  </a:lnTo>
                  <a:lnTo>
                    <a:pt x="585" y="459"/>
                  </a:lnTo>
                  <a:lnTo>
                    <a:pt x="568" y="453"/>
                  </a:lnTo>
                  <a:lnTo>
                    <a:pt x="552" y="441"/>
                  </a:lnTo>
                  <a:lnTo>
                    <a:pt x="463" y="352"/>
                  </a:lnTo>
                  <a:lnTo>
                    <a:pt x="460" y="350"/>
                  </a:lnTo>
                  <a:lnTo>
                    <a:pt x="458" y="349"/>
                  </a:lnTo>
                  <a:lnTo>
                    <a:pt x="455" y="348"/>
                  </a:lnTo>
                  <a:lnTo>
                    <a:pt x="453" y="349"/>
                  </a:lnTo>
                  <a:lnTo>
                    <a:pt x="451" y="350"/>
                  </a:lnTo>
                  <a:lnTo>
                    <a:pt x="447" y="352"/>
                  </a:lnTo>
                  <a:lnTo>
                    <a:pt x="352" y="448"/>
                  </a:lnTo>
                  <a:lnTo>
                    <a:pt x="349" y="451"/>
                  </a:lnTo>
                  <a:lnTo>
                    <a:pt x="348" y="454"/>
                  </a:lnTo>
                  <a:lnTo>
                    <a:pt x="347" y="457"/>
                  </a:lnTo>
                  <a:lnTo>
                    <a:pt x="348" y="459"/>
                  </a:lnTo>
                  <a:lnTo>
                    <a:pt x="349" y="461"/>
                  </a:lnTo>
                  <a:lnTo>
                    <a:pt x="352" y="464"/>
                  </a:lnTo>
                  <a:lnTo>
                    <a:pt x="440" y="553"/>
                  </a:lnTo>
                  <a:lnTo>
                    <a:pt x="452" y="569"/>
                  </a:lnTo>
                  <a:lnTo>
                    <a:pt x="458" y="587"/>
                  </a:lnTo>
                  <a:lnTo>
                    <a:pt x="460" y="605"/>
                  </a:lnTo>
                  <a:lnTo>
                    <a:pt x="457" y="624"/>
                  </a:lnTo>
                  <a:lnTo>
                    <a:pt x="449" y="642"/>
                  </a:lnTo>
                  <a:lnTo>
                    <a:pt x="420" y="688"/>
                  </a:lnTo>
                  <a:lnTo>
                    <a:pt x="395" y="737"/>
                  </a:lnTo>
                  <a:lnTo>
                    <a:pt x="375" y="786"/>
                  </a:lnTo>
                  <a:lnTo>
                    <a:pt x="358" y="838"/>
                  </a:lnTo>
                  <a:lnTo>
                    <a:pt x="345" y="891"/>
                  </a:lnTo>
                  <a:lnTo>
                    <a:pt x="339" y="910"/>
                  </a:lnTo>
                  <a:lnTo>
                    <a:pt x="327" y="926"/>
                  </a:lnTo>
                  <a:lnTo>
                    <a:pt x="313" y="938"/>
                  </a:lnTo>
                  <a:lnTo>
                    <a:pt x="296" y="946"/>
                  </a:lnTo>
                  <a:lnTo>
                    <a:pt x="277" y="948"/>
                  </a:lnTo>
                  <a:lnTo>
                    <a:pt x="151" y="948"/>
                  </a:lnTo>
                  <a:lnTo>
                    <a:pt x="147" y="949"/>
                  </a:lnTo>
                  <a:lnTo>
                    <a:pt x="144" y="950"/>
                  </a:lnTo>
                  <a:lnTo>
                    <a:pt x="142" y="952"/>
                  </a:lnTo>
                  <a:lnTo>
                    <a:pt x="140" y="956"/>
                  </a:lnTo>
                  <a:lnTo>
                    <a:pt x="140" y="960"/>
                  </a:lnTo>
                  <a:lnTo>
                    <a:pt x="140" y="1096"/>
                  </a:lnTo>
                  <a:lnTo>
                    <a:pt x="140" y="1100"/>
                  </a:lnTo>
                  <a:lnTo>
                    <a:pt x="142" y="1104"/>
                  </a:lnTo>
                  <a:lnTo>
                    <a:pt x="144" y="1106"/>
                  </a:lnTo>
                  <a:lnTo>
                    <a:pt x="147" y="1108"/>
                  </a:lnTo>
                  <a:lnTo>
                    <a:pt x="151" y="1108"/>
                  </a:lnTo>
                  <a:lnTo>
                    <a:pt x="277" y="1108"/>
                  </a:lnTo>
                  <a:lnTo>
                    <a:pt x="296" y="1111"/>
                  </a:lnTo>
                  <a:lnTo>
                    <a:pt x="313" y="1118"/>
                  </a:lnTo>
                  <a:lnTo>
                    <a:pt x="327" y="1131"/>
                  </a:lnTo>
                  <a:lnTo>
                    <a:pt x="339" y="1147"/>
                  </a:lnTo>
                  <a:lnTo>
                    <a:pt x="345" y="1165"/>
                  </a:lnTo>
                  <a:lnTo>
                    <a:pt x="358" y="1218"/>
                  </a:lnTo>
                  <a:lnTo>
                    <a:pt x="375" y="1269"/>
                  </a:lnTo>
                  <a:lnTo>
                    <a:pt x="395" y="1320"/>
                  </a:lnTo>
                  <a:lnTo>
                    <a:pt x="420" y="1368"/>
                  </a:lnTo>
                  <a:lnTo>
                    <a:pt x="449" y="1414"/>
                  </a:lnTo>
                  <a:lnTo>
                    <a:pt x="457" y="1432"/>
                  </a:lnTo>
                  <a:lnTo>
                    <a:pt x="460" y="1451"/>
                  </a:lnTo>
                  <a:lnTo>
                    <a:pt x="458" y="1470"/>
                  </a:lnTo>
                  <a:lnTo>
                    <a:pt x="452" y="1488"/>
                  </a:lnTo>
                  <a:lnTo>
                    <a:pt x="440" y="1503"/>
                  </a:lnTo>
                  <a:lnTo>
                    <a:pt x="352" y="1592"/>
                  </a:lnTo>
                  <a:lnTo>
                    <a:pt x="349" y="1595"/>
                  </a:lnTo>
                  <a:lnTo>
                    <a:pt x="348" y="1598"/>
                  </a:lnTo>
                  <a:lnTo>
                    <a:pt x="347" y="1600"/>
                  </a:lnTo>
                  <a:lnTo>
                    <a:pt x="348" y="1602"/>
                  </a:lnTo>
                  <a:lnTo>
                    <a:pt x="349" y="1604"/>
                  </a:lnTo>
                  <a:lnTo>
                    <a:pt x="352" y="1608"/>
                  </a:lnTo>
                  <a:lnTo>
                    <a:pt x="447" y="1705"/>
                  </a:lnTo>
                  <a:lnTo>
                    <a:pt x="451" y="1707"/>
                  </a:lnTo>
                  <a:lnTo>
                    <a:pt x="453" y="1708"/>
                  </a:lnTo>
                  <a:lnTo>
                    <a:pt x="455" y="1708"/>
                  </a:lnTo>
                  <a:lnTo>
                    <a:pt x="458" y="1708"/>
                  </a:lnTo>
                  <a:lnTo>
                    <a:pt x="460" y="1707"/>
                  </a:lnTo>
                  <a:lnTo>
                    <a:pt x="463" y="1705"/>
                  </a:lnTo>
                  <a:lnTo>
                    <a:pt x="552" y="1616"/>
                  </a:lnTo>
                  <a:lnTo>
                    <a:pt x="568" y="1604"/>
                  </a:lnTo>
                  <a:lnTo>
                    <a:pt x="585" y="1597"/>
                  </a:lnTo>
                  <a:lnTo>
                    <a:pt x="604" y="1595"/>
                  </a:lnTo>
                  <a:lnTo>
                    <a:pt x="623" y="1598"/>
                  </a:lnTo>
                  <a:lnTo>
                    <a:pt x="640" y="1607"/>
                  </a:lnTo>
                  <a:lnTo>
                    <a:pt x="687" y="1636"/>
                  </a:lnTo>
                  <a:lnTo>
                    <a:pt x="735" y="1660"/>
                  </a:lnTo>
                  <a:lnTo>
                    <a:pt x="785" y="1682"/>
                  </a:lnTo>
                  <a:lnTo>
                    <a:pt x="837" y="1699"/>
                  </a:lnTo>
                  <a:lnTo>
                    <a:pt x="889" y="1711"/>
                  </a:lnTo>
                  <a:lnTo>
                    <a:pt x="908" y="1718"/>
                  </a:lnTo>
                  <a:lnTo>
                    <a:pt x="924" y="1728"/>
                  </a:lnTo>
                  <a:lnTo>
                    <a:pt x="936" y="1743"/>
                  </a:lnTo>
                  <a:lnTo>
                    <a:pt x="943" y="1760"/>
                  </a:lnTo>
                  <a:lnTo>
                    <a:pt x="946" y="1780"/>
                  </a:lnTo>
                  <a:lnTo>
                    <a:pt x="946" y="1906"/>
                  </a:lnTo>
                  <a:lnTo>
                    <a:pt x="947" y="1909"/>
                  </a:lnTo>
                  <a:lnTo>
                    <a:pt x="948" y="1912"/>
                  </a:lnTo>
                  <a:lnTo>
                    <a:pt x="951" y="1914"/>
                  </a:lnTo>
                  <a:lnTo>
                    <a:pt x="954" y="1916"/>
                  </a:lnTo>
                  <a:lnTo>
                    <a:pt x="958" y="1916"/>
                  </a:lnTo>
                  <a:lnTo>
                    <a:pt x="1094" y="1916"/>
                  </a:lnTo>
                  <a:lnTo>
                    <a:pt x="1098" y="1916"/>
                  </a:lnTo>
                  <a:lnTo>
                    <a:pt x="1101" y="1914"/>
                  </a:lnTo>
                  <a:lnTo>
                    <a:pt x="1103" y="1912"/>
                  </a:lnTo>
                  <a:lnTo>
                    <a:pt x="1106" y="1909"/>
                  </a:lnTo>
                  <a:lnTo>
                    <a:pt x="1106" y="1906"/>
                  </a:lnTo>
                  <a:lnTo>
                    <a:pt x="1106" y="1780"/>
                  </a:lnTo>
                  <a:lnTo>
                    <a:pt x="1109" y="1760"/>
                  </a:lnTo>
                  <a:lnTo>
                    <a:pt x="1116" y="1743"/>
                  </a:lnTo>
                  <a:lnTo>
                    <a:pt x="1129" y="1728"/>
                  </a:lnTo>
                  <a:lnTo>
                    <a:pt x="1143" y="1718"/>
                  </a:lnTo>
                  <a:lnTo>
                    <a:pt x="1162" y="1711"/>
                  </a:lnTo>
                  <a:lnTo>
                    <a:pt x="1215" y="1699"/>
                  </a:lnTo>
                  <a:lnTo>
                    <a:pt x="1267" y="1682"/>
                  </a:lnTo>
                  <a:lnTo>
                    <a:pt x="1316" y="1660"/>
                  </a:lnTo>
                  <a:lnTo>
                    <a:pt x="1365" y="1636"/>
                  </a:lnTo>
                  <a:lnTo>
                    <a:pt x="1411" y="1607"/>
                  </a:lnTo>
                  <a:lnTo>
                    <a:pt x="1429" y="1598"/>
                  </a:lnTo>
                  <a:lnTo>
                    <a:pt x="1448" y="1595"/>
                  </a:lnTo>
                  <a:lnTo>
                    <a:pt x="1467" y="1597"/>
                  </a:lnTo>
                  <a:lnTo>
                    <a:pt x="1485" y="1603"/>
                  </a:lnTo>
                  <a:lnTo>
                    <a:pt x="1500" y="1616"/>
                  </a:lnTo>
                  <a:lnTo>
                    <a:pt x="1589" y="1706"/>
                  </a:lnTo>
                  <a:lnTo>
                    <a:pt x="1592" y="1708"/>
                  </a:lnTo>
                  <a:lnTo>
                    <a:pt x="1594" y="1709"/>
                  </a:lnTo>
                  <a:lnTo>
                    <a:pt x="1597" y="1709"/>
                  </a:lnTo>
                  <a:lnTo>
                    <a:pt x="1599" y="1709"/>
                  </a:lnTo>
                  <a:lnTo>
                    <a:pt x="1601" y="1708"/>
                  </a:lnTo>
                  <a:lnTo>
                    <a:pt x="1604" y="1706"/>
                  </a:lnTo>
                  <a:lnTo>
                    <a:pt x="1700" y="1610"/>
                  </a:lnTo>
                  <a:lnTo>
                    <a:pt x="1702" y="1607"/>
                  </a:lnTo>
                  <a:lnTo>
                    <a:pt x="1703" y="1603"/>
                  </a:lnTo>
                  <a:lnTo>
                    <a:pt x="1703" y="1600"/>
                  </a:lnTo>
                  <a:lnTo>
                    <a:pt x="1702" y="1596"/>
                  </a:lnTo>
                  <a:lnTo>
                    <a:pt x="1700" y="1594"/>
                  </a:lnTo>
                  <a:lnTo>
                    <a:pt x="1612" y="1505"/>
                  </a:lnTo>
                  <a:lnTo>
                    <a:pt x="1600" y="1489"/>
                  </a:lnTo>
                  <a:lnTo>
                    <a:pt x="1594" y="1471"/>
                  </a:lnTo>
                  <a:lnTo>
                    <a:pt x="1592" y="1452"/>
                  </a:lnTo>
                  <a:lnTo>
                    <a:pt x="1595" y="1433"/>
                  </a:lnTo>
                  <a:lnTo>
                    <a:pt x="1603" y="1416"/>
                  </a:lnTo>
                  <a:lnTo>
                    <a:pt x="1633" y="1370"/>
                  </a:lnTo>
                  <a:lnTo>
                    <a:pt x="1657" y="1321"/>
                  </a:lnTo>
                  <a:lnTo>
                    <a:pt x="1678" y="1271"/>
                  </a:lnTo>
                  <a:lnTo>
                    <a:pt x="1694" y="1220"/>
                  </a:lnTo>
                  <a:lnTo>
                    <a:pt x="1707" y="1166"/>
                  </a:lnTo>
                  <a:lnTo>
                    <a:pt x="1714" y="1148"/>
                  </a:lnTo>
                  <a:lnTo>
                    <a:pt x="1725" y="1132"/>
                  </a:lnTo>
                  <a:lnTo>
                    <a:pt x="1739" y="1119"/>
                  </a:lnTo>
                  <a:lnTo>
                    <a:pt x="1756" y="1112"/>
                  </a:lnTo>
                  <a:lnTo>
                    <a:pt x="1776" y="1110"/>
                  </a:lnTo>
                  <a:lnTo>
                    <a:pt x="1902" y="1110"/>
                  </a:lnTo>
                  <a:lnTo>
                    <a:pt x="1905" y="1109"/>
                  </a:lnTo>
                  <a:lnTo>
                    <a:pt x="1908" y="1108"/>
                  </a:lnTo>
                  <a:lnTo>
                    <a:pt x="1910" y="1105"/>
                  </a:lnTo>
                  <a:lnTo>
                    <a:pt x="1912" y="1101"/>
                  </a:lnTo>
                  <a:lnTo>
                    <a:pt x="1912" y="1098"/>
                  </a:lnTo>
                  <a:lnTo>
                    <a:pt x="1912" y="961"/>
                  </a:lnTo>
                  <a:lnTo>
                    <a:pt x="1912" y="958"/>
                  </a:lnTo>
                  <a:lnTo>
                    <a:pt x="1910" y="955"/>
                  </a:lnTo>
                  <a:lnTo>
                    <a:pt x="1908" y="951"/>
                  </a:lnTo>
                  <a:lnTo>
                    <a:pt x="1905" y="950"/>
                  </a:lnTo>
                  <a:lnTo>
                    <a:pt x="1902" y="949"/>
                  </a:lnTo>
                  <a:lnTo>
                    <a:pt x="1776" y="949"/>
                  </a:lnTo>
                  <a:lnTo>
                    <a:pt x="1756" y="947"/>
                  </a:lnTo>
                  <a:lnTo>
                    <a:pt x="1739" y="939"/>
                  </a:lnTo>
                  <a:lnTo>
                    <a:pt x="1725" y="927"/>
                  </a:lnTo>
                  <a:lnTo>
                    <a:pt x="1714" y="911"/>
                  </a:lnTo>
                  <a:lnTo>
                    <a:pt x="1707" y="893"/>
                  </a:lnTo>
                  <a:lnTo>
                    <a:pt x="1694" y="839"/>
                  </a:lnTo>
                  <a:lnTo>
                    <a:pt x="1678" y="789"/>
                  </a:lnTo>
                  <a:lnTo>
                    <a:pt x="1657" y="738"/>
                  </a:lnTo>
                  <a:lnTo>
                    <a:pt x="1633" y="689"/>
                  </a:lnTo>
                  <a:lnTo>
                    <a:pt x="1603" y="643"/>
                  </a:lnTo>
                  <a:lnTo>
                    <a:pt x="1595" y="626"/>
                  </a:lnTo>
                  <a:lnTo>
                    <a:pt x="1592" y="607"/>
                  </a:lnTo>
                  <a:lnTo>
                    <a:pt x="1594" y="588"/>
                  </a:lnTo>
                  <a:lnTo>
                    <a:pt x="1600" y="570"/>
                  </a:lnTo>
                  <a:lnTo>
                    <a:pt x="1612" y="554"/>
                  </a:lnTo>
                  <a:lnTo>
                    <a:pt x="1700" y="465"/>
                  </a:lnTo>
                  <a:lnTo>
                    <a:pt x="1702" y="463"/>
                  </a:lnTo>
                  <a:lnTo>
                    <a:pt x="1703" y="460"/>
                  </a:lnTo>
                  <a:lnTo>
                    <a:pt x="1703" y="456"/>
                  </a:lnTo>
                  <a:lnTo>
                    <a:pt x="1702" y="453"/>
                  </a:lnTo>
                  <a:lnTo>
                    <a:pt x="1700" y="450"/>
                  </a:lnTo>
                  <a:lnTo>
                    <a:pt x="1604" y="353"/>
                  </a:lnTo>
                  <a:lnTo>
                    <a:pt x="1601" y="351"/>
                  </a:lnTo>
                  <a:lnTo>
                    <a:pt x="1599" y="350"/>
                  </a:lnTo>
                  <a:lnTo>
                    <a:pt x="1597" y="350"/>
                  </a:lnTo>
                  <a:lnTo>
                    <a:pt x="1594" y="350"/>
                  </a:lnTo>
                  <a:lnTo>
                    <a:pt x="1592" y="351"/>
                  </a:lnTo>
                  <a:lnTo>
                    <a:pt x="1589" y="353"/>
                  </a:lnTo>
                  <a:lnTo>
                    <a:pt x="1500" y="442"/>
                  </a:lnTo>
                  <a:lnTo>
                    <a:pt x="1485" y="454"/>
                  </a:lnTo>
                  <a:lnTo>
                    <a:pt x="1468" y="460"/>
                  </a:lnTo>
                  <a:lnTo>
                    <a:pt x="1450" y="463"/>
                  </a:lnTo>
                  <a:lnTo>
                    <a:pt x="1430" y="460"/>
                  </a:lnTo>
                  <a:lnTo>
                    <a:pt x="1411" y="450"/>
                  </a:lnTo>
                  <a:lnTo>
                    <a:pt x="1365" y="422"/>
                  </a:lnTo>
                  <a:lnTo>
                    <a:pt x="1316" y="398"/>
                  </a:lnTo>
                  <a:lnTo>
                    <a:pt x="1267" y="376"/>
                  </a:lnTo>
                  <a:lnTo>
                    <a:pt x="1215" y="360"/>
                  </a:lnTo>
                  <a:lnTo>
                    <a:pt x="1162" y="347"/>
                  </a:lnTo>
                  <a:lnTo>
                    <a:pt x="1143" y="341"/>
                  </a:lnTo>
                  <a:lnTo>
                    <a:pt x="1128" y="330"/>
                  </a:lnTo>
                  <a:lnTo>
                    <a:pt x="1116" y="315"/>
                  </a:lnTo>
                  <a:lnTo>
                    <a:pt x="1109" y="297"/>
                  </a:lnTo>
                  <a:lnTo>
                    <a:pt x="1106" y="278"/>
                  </a:lnTo>
                  <a:lnTo>
                    <a:pt x="1106" y="152"/>
                  </a:lnTo>
                  <a:lnTo>
                    <a:pt x="1106" y="149"/>
                  </a:lnTo>
                  <a:lnTo>
                    <a:pt x="1103" y="146"/>
                  </a:lnTo>
                  <a:lnTo>
                    <a:pt x="1101" y="143"/>
                  </a:lnTo>
                  <a:lnTo>
                    <a:pt x="1098" y="142"/>
                  </a:lnTo>
                  <a:lnTo>
                    <a:pt x="1094" y="141"/>
                  </a:lnTo>
                  <a:lnTo>
                    <a:pt x="958" y="141"/>
                  </a:lnTo>
                  <a:close/>
                  <a:moveTo>
                    <a:pt x="958" y="0"/>
                  </a:moveTo>
                  <a:lnTo>
                    <a:pt x="1095" y="0"/>
                  </a:lnTo>
                  <a:lnTo>
                    <a:pt x="1126" y="3"/>
                  </a:lnTo>
                  <a:lnTo>
                    <a:pt x="1154" y="13"/>
                  </a:lnTo>
                  <a:lnTo>
                    <a:pt x="1179" y="27"/>
                  </a:lnTo>
                  <a:lnTo>
                    <a:pt x="1201" y="45"/>
                  </a:lnTo>
                  <a:lnTo>
                    <a:pt x="1220" y="68"/>
                  </a:lnTo>
                  <a:lnTo>
                    <a:pt x="1234" y="93"/>
                  </a:lnTo>
                  <a:lnTo>
                    <a:pt x="1244" y="122"/>
                  </a:lnTo>
                  <a:lnTo>
                    <a:pt x="1247" y="152"/>
                  </a:lnTo>
                  <a:lnTo>
                    <a:pt x="1247" y="223"/>
                  </a:lnTo>
                  <a:lnTo>
                    <a:pt x="1297" y="238"/>
                  </a:lnTo>
                  <a:lnTo>
                    <a:pt x="1346" y="257"/>
                  </a:lnTo>
                  <a:lnTo>
                    <a:pt x="1394" y="278"/>
                  </a:lnTo>
                  <a:lnTo>
                    <a:pt x="1441" y="304"/>
                  </a:lnTo>
                  <a:lnTo>
                    <a:pt x="1490" y="254"/>
                  </a:lnTo>
                  <a:lnTo>
                    <a:pt x="1508" y="238"/>
                  </a:lnTo>
                  <a:lnTo>
                    <a:pt x="1528" y="225"/>
                  </a:lnTo>
                  <a:lnTo>
                    <a:pt x="1551" y="217"/>
                  </a:lnTo>
                  <a:lnTo>
                    <a:pt x="1574" y="212"/>
                  </a:lnTo>
                  <a:lnTo>
                    <a:pt x="1597" y="209"/>
                  </a:lnTo>
                  <a:lnTo>
                    <a:pt x="1628" y="213"/>
                  </a:lnTo>
                  <a:lnTo>
                    <a:pt x="1655" y="221"/>
                  </a:lnTo>
                  <a:lnTo>
                    <a:pt x="1681" y="235"/>
                  </a:lnTo>
                  <a:lnTo>
                    <a:pt x="1705" y="254"/>
                  </a:lnTo>
                  <a:lnTo>
                    <a:pt x="1800" y="350"/>
                  </a:lnTo>
                  <a:lnTo>
                    <a:pt x="1818" y="371"/>
                  </a:lnTo>
                  <a:lnTo>
                    <a:pt x="1831" y="394"/>
                  </a:lnTo>
                  <a:lnTo>
                    <a:pt x="1839" y="419"/>
                  </a:lnTo>
                  <a:lnTo>
                    <a:pt x="1844" y="445"/>
                  </a:lnTo>
                  <a:lnTo>
                    <a:pt x="1844" y="471"/>
                  </a:lnTo>
                  <a:lnTo>
                    <a:pt x="1839" y="496"/>
                  </a:lnTo>
                  <a:lnTo>
                    <a:pt x="1831" y="521"/>
                  </a:lnTo>
                  <a:lnTo>
                    <a:pt x="1818" y="544"/>
                  </a:lnTo>
                  <a:lnTo>
                    <a:pt x="1800" y="565"/>
                  </a:lnTo>
                  <a:lnTo>
                    <a:pt x="1751" y="614"/>
                  </a:lnTo>
                  <a:lnTo>
                    <a:pt x="1776" y="661"/>
                  </a:lnTo>
                  <a:lnTo>
                    <a:pt x="1797" y="709"/>
                  </a:lnTo>
                  <a:lnTo>
                    <a:pt x="1816" y="759"/>
                  </a:lnTo>
                  <a:lnTo>
                    <a:pt x="1832" y="809"/>
                  </a:lnTo>
                  <a:lnTo>
                    <a:pt x="1902" y="809"/>
                  </a:lnTo>
                  <a:lnTo>
                    <a:pt x="1932" y="812"/>
                  </a:lnTo>
                  <a:lnTo>
                    <a:pt x="1961" y="821"/>
                  </a:lnTo>
                  <a:lnTo>
                    <a:pt x="1987" y="835"/>
                  </a:lnTo>
                  <a:lnTo>
                    <a:pt x="2009" y="854"/>
                  </a:lnTo>
                  <a:lnTo>
                    <a:pt x="2027" y="876"/>
                  </a:lnTo>
                  <a:lnTo>
                    <a:pt x="2042" y="902"/>
                  </a:lnTo>
                  <a:lnTo>
                    <a:pt x="2050" y="930"/>
                  </a:lnTo>
                  <a:lnTo>
                    <a:pt x="2054" y="961"/>
                  </a:lnTo>
                  <a:lnTo>
                    <a:pt x="2054" y="1098"/>
                  </a:lnTo>
                  <a:lnTo>
                    <a:pt x="2050" y="1129"/>
                  </a:lnTo>
                  <a:lnTo>
                    <a:pt x="2042" y="1157"/>
                  </a:lnTo>
                  <a:lnTo>
                    <a:pt x="2027" y="1183"/>
                  </a:lnTo>
                  <a:lnTo>
                    <a:pt x="2009" y="1205"/>
                  </a:lnTo>
                  <a:lnTo>
                    <a:pt x="1987" y="1224"/>
                  </a:lnTo>
                  <a:lnTo>
                    <a:pt x="1961" y="1238"/>
                  </a:lnTo>
                  <a:lnTo>
                    <a:pt x="1932" y="1247"/>
                  </a:lnTo>
                  <a:lnTo>
                    <a:pt x="1902" y="1250"/>
                  </a:lnTo>
                  <a:lnTo>
                    <a:pt x="1832" y="1250"/>
                  </a:lnTo>
                  <a:lnTo>
                    <a:pt x="1816" y="1300"/>
                  </a:lnTo>
                  <a:lnTo>
                    <a:pt x="1797" y="1350"/>
                  </a:lnTo>
                  <a:lnTo>
                    <a:pt x="1776" y="1398"/>
                  </a:lnTo>
                  <a:lnTo>
                    <a:pt x="1751" y="1445"/>
                  </a:lnTo>
                  <a:lnTo>
                    <a:pt x="1800" y="1495"/>
                  </a:lnTo>
                  <a:lnTo>
                    <a:pt x="1818" y="1515"/>
                  </a:lnTo>
                  <a:lnTo>
                    <a:pt x="1831" y="1538"/>
                  </a:lnTo>
                  <a:lnTo>
                    <a:pt x="1839" y="1563"/>
                  </a:lnTo>
                  <a:lnTo>
                    <a:pt x="1844" y="1589"/>
                  </a:lnTo>
                  <a:lnTo>
                    <a:pt x="1844" y="1614"/>
                  </a:lnTo>
                  <a:lnTo>
                    <a:pt x="1839" y="1640"/>
                  </a:lnTo>
                  <a:lnTo>
                    <a:pt x="1831" y="1665"/>
                  </a:lnTo>
                  <a:lnTo>
                    <a:pt x="1818" y="1688"/>
                  </a:lnTo>
                  <a:lnTo>
                    <a:pt x="1800" y="1709"/>
                  </a:lnTo>
                  <a:lnTo>
                    <a:pt x="1705" y="1805"/>
                  </a:lnTo>
                  <a:lnTo>
                    <a:pt x="1687" y="1821"/>
                  </a:lnTo>
                  <a:lnTo>
                    <a:pt x="1665" y="1834"/>
                  </a:lnTo>
                  <a:lnTo>
                    <a:pt x="1644" y="1842"/>
                  </a:lnTo>
                  <a:lnTo>
                    <a:pt x="1621" y="1848"/>
                  </a:lnTo>
                  <a:lnTo>
                    <a:pt x="1597" y="1850"/>
                  </a:lnTo>
                  <a:lnTo>
                    <a:pt x="1567" y="1846"/>
                  </a:lnTo>
                  <a:lnTo>
                    <a:pt x="1539" y="1838"/>
                  </a:lnTo>
                  <a:lnTo>
                    <a:pt x="1514" y="1824"/>
                  </a:lnTo>
                  <a:lnTo>
                    <a:pt x="1490" y="1805"/>
                  </a:lnTo>
                  <a:lnTo>
                    <a:pt x="1441" y="1756"/>
                  </a:lnTo>
                  <a:lnTo>
                    <a:pt x="1394" y="1781"/>
                  </a:lnTo>
                  <a:lnTo>
                    <a:pt x="1346" y="1802"/>
                  </a:lnTo>
                  <a:lnTo>
                    <a:pt x="1297" y="1821"/>
                  </a:lnTo>
                  <a:lnTo>
                    <a:pt x="1247" y="1836"/>
                  </a:lnTo>
                  <a:lnTo>
                    <a:pt x="1247" y="1907"/>
                  </a:lnTo>
                  <a:lnTo>
                    <a:pt x="1244" y="1937"/>
                  </a:lnTo>
                  <a:lnTo>
                    <a:pt x="1235" y="1966"/>
                  </a:lnTo>
                  <a:lnTo>
                    <a:pt x="1220" y="1991"/>
                  </a:lnTo>
                  <a:lnTo>
                    <a:pt x="1203" y="2015"/>
                  </a:lnTo>
                  <a:lnTo>
                    <a:pt x="1179" y="2032"/>
                  </a:lnTo>
                  <a:lnTo>
                    <a:pt x="1154" y="2046"/>
                  </a:lnTo>
                  <a:lnTo>
                    <a:pt x="1126" y="2056"/>
                  </a:lnTo>
                  <a:lnTo>
                    <a:pt x="1095" y="2059"/>
                  </a:lnTo>
                  <a:lnTo>
                    <a:pt x="958" y="2059"/>
                  </a:lnTo>
                  <a:lnTo>
                    <a:pt x="927" y="2056"/>
                  </a:lnTo>
                  <a:lnTo>
                    <a:pt x="900" y="2046"/>
                  </a:lnTo>
                  <a:lnTo>
                    <a:pt x="874" y="2032"/>
                  </a:lnTo>
                  <a:lnTo>
                    <a:pt x="851" y="2015"/>
                  </a:lnTo>
                  <a:lnTo>
                    <a:pt x="832" y="1991"/>
                  </a:lnTo>
                  <a:lnTo>
                    <a:pt x="819" y="1966"/>
                  </a:lnTo>
                  <a:lnTo>
                    <a:pt x="810" y="1937"/>
                  </a:lnTo>
                  <a:lnTo>
                    <a:pt x="807" y="1907"/>
                  </a:lnTo>
                  <a:lnTo>
                    <a:pt x="807" y="1836"/>
                  </a:lnTo>
                  <a:lnTo>
                    <a:pt x="756" y="1821"/>
                  </a:lnTo>
                  <a:lnTo>
                    <a:pt x="707" y="1802"/>
                  </a:lnTo>
                  <a:lnTo>
                    <a:pt x="659" y="1781"/>
                  </a:lnTo>
                  <a:lnTo>
                    <a:pt x="613" y="1756"/>
                  </a:lnTo>
                  <a:lnTo>
                    <a:pt x="563" y="1805"/>
                  </a:lnTo>
                  <a:lnTo>
                    <a:pt x="545" y="1821"/>
                  </a:lnTo>
                  <a:lnTo>
                    <a:pt x="524" y="1834"/>
                  </a:lnTo>
                  <a:lnTo>
                    <a:pt x="503" y="1842"/>
                  </a:lnTo>
                  <a:lnTo>
                    <a:pt x="480" y="1848"/>
                  </a:lnTo>
                  <a:lnTo>
                    <a:pt x="456" y="1850"/>
                  </a:lnTo>
                  <a:lnTo>
                    <a:pt x="426" y="1846"/>
                  </a:lnTo>
                  <a:lnTo>
                    <a:pt x="398" y="1838"/>
                  </a:lnTo>
                  <a:lnTo>
                    <a:pt x="372" y="1824"/>
                  </a:lnTo>
                  <a:lnTo>
                    <a:pt x="349" y="1805"/>
                  </a:lnTo>
                  <a:lnTo>
                    <a:pt x="252" y="1709"/>
                  </a:lnTo>
                  <a:lnTo>
                    <a:pt x="237" y="1690"/>
                  </a:lnTo>
                  <a:lnTo>
                    <a:pt x="225" y="1670"/>
                  </a:lnTo>
                  <a:lnTo>
                    <a:pt x="215" y="1649"/>
                  </a:lnTo>
                  <a:lnTo>
                    <a:pt x="210" y="1626"/>
                  </a:lnTo>
                  <a:lnTo>
                    <a:pt x="208" y="1601"/>
                  </a:lnTo>
                  <a:lnTo>
                    <a:pt x="211" y="1572"/>
                  </a:lnTo>
                  <a:lnTo>
                    <a:pt x="220" y="1543"/>
                  </a:lnTo>
                  <a:lnTo>
                    <a:pt x="233" y="1517"/>
                  </a:lnTo>
                  <a:lnTo>
                    <a:pt x="252" y="1495"/>
                  </a:lnTo>
                  <a:lnTo>
                    <a:pt x="302" y="1445"/>
                  </a:lnTo>
                  <a:lnTo>
                    <a:pt x="278" y="1398"/>
                  </a:lnTo>
                  <a:lnTo>
                    <a:pt x="256" y="1350"/>
                  </a:lnTo>
                  <a:lnTo>
                    <a:pt x="237" y="1300"/>
                  </a:lnTo>
                  <a:lnTo>
                    <a:pt x="222" y="1250"/>
                  </a:lnTo>
                  <a:lnTo>
                    <a:pt x="151" y="1250"/>
                  </a:lnTo>
                  <a:lnTo>
                    <a:pt x="121" y="1247"/>
                  </a:lnTo>
                  <a:lnTo>
                    <a:pt x="92" y="1238"/>
                  </a:lnTo>
                  <a:lnTo>
                    <a:pt x="67" y="1224"/>
                  </a:lnTo>
                  <a:lnTo>
                    <a:pt x="45" y="1205"/>
                  </a:lnTo>
                  <a:lnTo>
                    <a:pt x="26" y="1183"/>
                  </a:lnTo>
                  <a:lnTo>
                    <a:pt x="12" y="1157"/>
                  </a:lnTo>
                  <a:lnTo>
                    <a:pt x="2" y="1129"/>
                  </a:lnTo>
                  <a:lnTo>
                    <a:pt x="0" y="1098"/>
                  </a:lnTo>
                  <a:lnTo>
                    <a:pt x="0" y="961"/>
                  </a:lnTo>
                  <a:lnTo>
                    <a:pt x="2" y="930"/>
                  </a:lnTo>
                  <a:lnTo>
                    <a:pt x="12" y="902"/>
                  </a:lnTo>
                  <a:lnTo>
                    <a:pt x="26" y="876"/>
                  </a:lnTo>
                  <a:lnTo>
                    <a:pt x="45" y="854"/>
                  </a:lnTo>
                  <a:lnTo>
                    <a:pt x="67" y="835"/>
                  </a:lnTo>
                  <a:lnTo>
                    <a:pt x="92" y="821"/>
                  </a:lnTo>
                  <a:lnTo>
                    <a:pt x="121" y="812"/>
                  </a:lnTo>
                  <a:lnTo>
                    <a:pt x="151" y="809"/>
                  </a:lnTo>
                  <a:lnTo>
                    <a:pt x="222" y="809"/>
                  </a:lnTo>
                  <a:lnTo>
                    <a:pt x="237" y="759"/>
                  </a:lnTo>
                  <a:lnTo>
                    <a:pt x="256" y="709"/>
                  </a:lnTo>
                  <a:lnTo>
                    <a:pt x="278" y="661"/>
                  </a:lnTo>
                  <a:lnTo>
                    <a:pt x="302" y="614"/>
                  </a:lnTo>
                  <a:lnTo>
                    <a:pt x="252" y="565"/>
                  </a:lnTo>
                  <a:lnTo>
                    <a:pt x="237" y="547"/>
                  </a:lnTo>
                  <a:lnTo>
                    <a:pt x="225" y="527"/>
                  </a:lnTo>
                  <a:lnTo>
                    <a:pt x="215" y="504"/>
                  </a:lnTo>
                  <a:lnTo>
                    <a:pt x="210" y="482"/>
                  </a:lnTo>
                  <a:lnTo>
                    <a:pt x="208" y="458"/>
                  </a:lnTo>
                  <a:lnTo>
                    <a:pt x="211" y="428"/>
                  </a:lnTo>
                  <a:lnTo>
                    <a:pt x="220" y="400"/>
                  </a:lnTo>
                  <a:lnTo>
                    <a:pt x="233" y="373"/>
                  </a:lnTo>
                  <a:lnTo>
                    <a:pt x="252" y="350"/>
                  </a:lnTo>
                  <a:lnTo>
                    <a:pt x="349" y="254"/>
                  </a:lnTo>
                  <a:lnTo>
                    <a:pt x="367" y="238"/>
                  </a:lnTo>
                  <a:lnTo>
                    <a:pt x="387" y="225"/>
                  </a:lnTo>
                  <a:lnTo>
                    <a:pt x="410" y="217"/>
                  </a:lnTo>
                  <a:lnTo>
                    <a:pt x="432" y="212"/>
                  </a:lnTo>
                  <a:lnTo>
                    <a:pt x="456" y="209"/>
                  </a:lnTo>
                  <a:lnTo>
                    <a:pt x="485" y="213"/>
                  </a:lnTo>
                  <a:lnTo>
                    <a:pt x="514" y="221"/>
                  </a:lnTo>
                  <a:lnTo>
                    <a:pt x="540" y="235"/>
                  </a:lnTo>
                  <a:lnTo>
                    <a:pt x="563" y="254"/>
                  </a:lnTo>
                  <a:lnTo>
                    <a:pt x="613" y="304"/>
                  </a:lnTo>
                  <a:lnTo>
                    <a:pt x="659" y="278"/>
                  </a:lnTo>
                  <a:lnTo>
                    <a:pt x="707" y="257"/>
                  </a:lnTo>
                  <a:lnTo>
                    <a:pt x="756" y="238"/>
                  </a:lnTo>
                  <a:lnTo>
                    <a:pt x="807" y="223"/>
                  </a:lnTo>
                  <a:lnTo>
                    <a:pt x="807" y="152"/>
                  </a:lnTo>
                  <a:lnTo>
                    <a:pt x="810" y="122"/>
                  </a:lnTo>
                  <a:lnTo>
                    <a:pt x="819" y="93"/>
                  </a:lnTo>
                  <a:lnTo>
                    <a:pt x="832" y="68"/>
                  </a:lnTo>
                  <a:lnTo>
                    <a:pt x="851" y="45"/>
                  </a:lnTo>
                  <a:lnTo>
                    <a:pt x="874" y="27"/>
                  </a:lnTo>
                  <a:lnTo>
                    <a:pt x="900" y="13"/>
                  </a:lnTo>
                  <a:lnTo>
                    <a:pt x="927" y="3"/>
                  </a:lnTo>
                  <a:lnTo>
                    <a:pt x="95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1" name="Freeform 253">
              <a:extLst>
                <a:ext uri="{FF2B5EF4-FFF2-40B4-BE49-F238E27FC236}">
                  <a16:creationId xmlns:a16="http://schemas.microsoft.com/office/drawing/2014/main" id="{A9D4B8EE-2C6C-4FA8-7F52-2FC3E4F48C07}"/>
                </a:ext>
              </a:extLst>
            </p:cNvPr>
            <p:cNvSpPr>
              <a:spLocks noEditPoints="1"/>
            </p:cNvSpPr>
            <p:nvPr/>
          </p:nvSpPr>
          <p:spPr bwMode="auto">
            <a:xfrm>
              <a:off x="3733801" y="3562350"/>
              <a:ext cx="131763" cy="131763"/>
            </a:xfrm>
            <a:custGeom>
              <a:avLst/>
              <a:gdLst>
                <a:gd name="T0" fmla="*/ 374 w 833"/>
                <a:gd name="T1" fmla="*/ 144 h 835"/>
                <a:gd name="T2" fmla="*/ 299 w 833"/>
                <a:gd name="T3" fmla="*/ 166 h 835"/>
                <a:gd name="T4" fmla="*/ 234 w 833"/>
                <a:gd name="T5" fmla="*/ 208 h 835"/>
                <a:gd name="T6" fmla="*/ 183 w 833"/>
                <a:gd name="T7" fmla="*/ 266 h 835"/>
                <a:gd name="T8" fmla="*/ 151 w 833"/>
                <a:gd name="T9" fmla="*/ 337 h 835"/>
                <a:gd name="T10" fmla="*/ 139 w 833"/>
                <a:gd name="T11" fmla="*/ 418 h 835"/>
                <a:gd name="T12" fmla="*/ 151 w 833"/>
                <a:gd name="T13" fmla="*/ 498 h 835"/>
                <a:gd name="T14" fmla="*/ 183 w 833"/>
                <a:gd name="T15" fmla="*/ 569 h 835"/>
                <a:gd name="T16" fmla="*/ 234 w 833"/>
                <a:gd name="T17" fmla="*/ 627 h 835"/>
                <a:gd name="T18" fmla="*/ 299 w 833"/>
                <a:gd name="T19" fmla="*/ 669 h 835"/>
                <a:gd name="T20" fmla="*/ 374 w 833"/>
                <a:gd name="T21" fmla="*/ 691 h 835"/>
                <a:gd name="T22" fmla="*/ 457 w 833"/>
                <a:gd name="T23" fmla="*/ 691 h 835"/>
                <a:gd name="T24" fmla="*/ 531 w 833"/>
                <a:gd name="T25" fmla="*/ 669 h 835"/>
                <a:gd name="T26" fmla="*/ 597 w 833"/>
                <a:gd name="T27" fmla="*/ 627 h 835"/>
                <a:gd name="T28" fmla="*/ 647 w 833"/>
                <a:gd name="T29" fmla="*/ 569 h 835"/>
                <a:gd name="T30" fmla="*/ 680 w 833"/>
                <a:gd name="T31" fmla="*/ 498 h 835"/>
                <a:gd name="T32" fmla="*/ 692 w 833"/>
                <a:gd name="T33" fmla="*/ 418 h 835"/>
                <a:gd name="T34" fmla="*/ 680 w 833"/>
                <a:gd name="T35" fmla="*/ 338 h 835"/>
                <a:gd name="T36" fmla="*/ 647 w 833"/>
                <a:gd name="T37" fmla="*/ 267 h 835"/>
                <a:gd name="T38" fmla="*/ 597 w 833"/>
                <a:gd name="T39" fmla="*/ 209 h 835"/>
                <a:gd name="T40" fmla="*/ 531 w 833"/>
                <a:gd name="T41" fmla="*/ 167 h 835"/>
                <a:gd name="T42" fmla="*/ 457 w 833"/>
                <a:gd name="T43" fmla="*/ 144 h 835"/>
                <a:gd name="T44" fmla="*/ 416 w 833"/>
                <a:gd name="T45" fmla="*/ 0 h 835"/>
                <a:gd name="T46" fmla="*/ 519 w 833"/>
                <a:gd name="T47" fmla="*/ 13 h 835"/>
                <a:gd name="T48" fmla="*/ 612 w 833"/>
                <a:gd name="T49" fmla="*/ 49 h 835"/>
                <a:gd name="T50" fmla="*/ 693 w 833"/>
                <a:gd name="T51" fmla="*/ 106 h 835"/>
                <a:gd name="T52" fmla="*/ 758 w 833"/>
                <a:gd name="T53" fmla="*/ 180 h 835"/>
                <a:gd name="T54" fmla="*/ 805 w 833"/>
                <a:gd name="T55" fmla="*/ 266 h 835"/>
                <a:gd name="T56" fmla="*/ 829 w 833"/>
                <a:gd name="T57" fmla="*/ 366 h 835"/>
                <a:gd name="T58" fmla="*/ 829 w 833"/>
                <a:gd name="T59" fmla="*/ 469 h 835"/>
                <a:gd name="T60" fmla="*/ 805 w 833"/>
                <a:gd name="T61" fmla="*/ 569 h 835"/>
                <a:gd name="T62" fmla="*/ 758 w 833"/>
                <a:gd name="T63" fmla="*/ 655 h 835"/>
                <a:gd name="T64" fmla="*/ 693 w 833"/>
                <a:gd name="T65" fmla="*/ 729 h 835"/>
                <a:gd name="T66" fmla="*/ 612 w 833"/>
                <a:gd name="T67" fmla="*/ 786 h 835"/>
                <a:gd name="T68" fmla="*/ 519 w 833"/>
                <a:gd name="T69" fmla="*/ 822 h 835"/>
                <a:gd name="T70" fmla="*/ 416 w 833"/>
                <a:gd name="T71" fmla="*/ 835 h 835"/>
                <a:gd name="T72" fmla="*/ 313 w 833"/>
                <a:gd name="T73" fmla="*/ 822 h 835"/>
                <a:gd name="T74" fmla="*/ 220 w 833"/>
                <a:gd name="T75" fmla="*/ 786 h 835"/>
                <a:gd name="T76" fmla="*/ 139 w 833"/>
                <a:gd name="T77" fmla="*/ 729 h 835"/>
                <a:gd name="T78" fmla="*/ 74 w 833"/>
                <a:gd name="T79" fmla="*/ 655 h 835"/>
                <a:gd name="T80" fmla="*/ 27 w 833"/>
                <a:gd name="T81" fmla="*/ 569 h 835"/>
                <a:gd name="T82" fmla="*/ 3 w 833"/>
                <a:gd name="T83" fmla="*/ 469 h 835"/>
                <a:gd name="T84" fmla="*/ 3 w 833"/>
                <a:gd name="T85" fmla="*/ 366 h 835"/>
                <a:gd name="T86" fmla="*/ 27 w 833"/>
                <a:gd name="T87" fmla="*/ 266 h 835"/>
                <a:gd name="T88" fmla="*/ 74 w 833"/>
                <a:gd name="T89" fmla="*/ 180 h 835"/>
                <a:gd name="T90" fmla="*/ 139 w 833"/>
                <a:gd name="T91" fmla="*/ 106 h 835"/>
                <a:gd name="T92" fmla="*/ 220 w 833"/>
                <a:gd name="T93" fmla="*/ 49 h 835"/>
                <a:gd name="T94" fmla="*/ 313 w 833"/>
                <a:gd name="T95" fmla="*/ 13 h 835"/>
                <a:gd name="T96" fmla="*/ 416 w 833"/>
                <a:gd name="T97"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3" h="835">
                  <a:moveTo>
                    <a:pt x="415" y="141"/>
                  </a:moveTo>
                  <a:lnTo>
                    <a:pt x="374" y="144"/>
                  </a:lnTo>
                  <a:lnTo>
                    <a:pt x="335" y="152"/>
                  </a:lnTo>
                  <a:lnTo>
                    <a:pt x="299" y="166"/>
                  </a:lnTo>
                  <a:lnTo>
                    <a:pt x="265" y="185"/>
                  </a:lnTo>
                  <a:lnTo>
                    <a:pt x="234" y="208"/>
                  </a:lnTo>
                  <a:lnTo>
                    <a:pt x="207" y="236"/>
                  </a:lnTo>
                  <a:lnTo>
                    <a:pt x="183" y="266"/>
                  </a:lnTo>
                  <a:lnTo>
                    <a:pt x="164" y="301"/>
                  </a:lnTo>
                  <a:lnTo>
                    <a:pt x="151" y="337"/>
                  </a:lnTo>
                  <a:lnTo>
                    <a:pt x="142" y="376"/>
                  </a:lnTo>
                  <a:lnTo>
                    <a:pt x="139" y="418"/>
                  </a:lnTo>
                  <a:lnTo>
                    <a:pt x="142" y="459"/>
                  </a:lnTo>
                  <a:lnTo>
                    <a:pt x="151" y="498"/>
                  </a:lnTo>
                  <a:lnTo>
                    <a:pt x="164" y="534"/>
                  </a:lnTo>
                  <a:lnTo>
                    <a:pt x="183" y="569"/>
                  </a:lnTo>
                  <a:lnTo>
                    <a:pt x="207" y="599"/>
                  </a:lnTo>
                  <a:lnTo>
                    <a:pt x="234" y="627"/>
                  </a:lnTo>
                  <a:lnTo>
                    <a:pt x="265" y="650"/>
                  </a:lnTo>
                  <a:lnTo>
                    <a:pt x="299" y="669"/>
                  </a:lnTo>
                  <a:lnTo>
                    <a:pt x="335" y="683"/>
                  </a:lnTo>
                  <a:lnTo>
                    <a:pt x="374" y="691"/>
                  </a:lnTo>
                  <a:lnTo>
                    <a:pt x="415" y="694"/>
                  </a:lnTo>
                  <a:lnTo>
                    <a:pt x="457" y="691"/>
                  </a:lnTo>
                  <a:lnTo>
                    <a:pt x="495" y="683"/>
                  </a:lnTo>
                  <a:lnTo>
                    <a:pt x="531" y="669"/>
                  </a:lnTo>
                  <a:lnTo>
                    <a:pt x="565" y="650"/>
                  </a:lnTo>
                  <a:lnTo>
                    <a:pt x="597" y="627"/>
                  </a:lnTo>
                  <a:lnTo>
                    <a:pt x="624" y="599"/>
                  </a:lnTo>
                  <a:lnTo>
                    <a:pt x="647" y="569"/>
                  </a:lnTo>
                  <a:lnTo>
                    <a:pt x="665" y="534"/>
                  </a:lnTo>
                  <a:lnTo>
                    <a:pt x="680" y="498"/>
                  </a:lnTo>
                  <a:lnTo>
                    <a:pt x="689" y="459"/>
                  </a:lnTo>
                  <a:lnTo>
                    <a:pt x="692" y="418"/>
                  </a:lnTo>
                  <a:lnTo>
                    <a:pt x="689" y="376"/>
                  </a:lnTo>
                  <a:lnTo>
                    <a:pt x="680" y="338"/>
                  </a:lnTo>
                  <a:lnTo>
                    <a:pt x="665" y="301"/>
                  </a:lnTo>
                  <a:lnTo>
                    <a:pt x="647" y="267"/>
                  </a:lnTo>
                  <a:lnTo>
                    <a:pt x="624" y="236"/>
                  </a:lnTo>
                  <a:lnTo>
                    <a:pt x="597" y="209"/>
                  </a:lnTo>
                  <a:lnTo>
                    <a:pt x="565" y="185"/>
                  </a:lnTo>
                  <a:lnTo>
                    <a:pt x="531" y="167"/>
                  </a:lnTo>
                  <a:lnTo>
                    <a:pt x="495" y="152"/>
                  </a:lnTo>
                  <a:lnTo>
                    <a:pt x="457" y="144"/>
                  </a:lnTo>
                  <a:lnTo>
                    <a:pt x="415" y="141"/>
                  </a:lnTo>
                  <a:close/>
                  <a:moveTo>
                    <a:pt x="416" y="0"/>
                  </a:moveTo>
                  <a:lnTo>
                    <a:pt x="468" y="3"/>
                  </a:lnTo>
                  <a:lnTo>
                    <a:pt x="519" y="13"/>
                  </a:lnTo>
                  <a:lnTo>
                    <a:pt x="566" y="29"/>
                  </a:lnTo>
                  <a:lnTo>
                    <a:pt x="612" y="49"/>
                  </a:lnTo>
                  <a:lnTo>
                    <a:pt x="654" y="75"/>
                  </a:lnTo>
                  <a:lnTo>
                    <a:pt x="693" y="106"/>
                  </a:lnTo>
                  <a:lnTo>
                    <a:pt x="728" y="141"/>
                  </a:lnTo>
                  <a:lnTo>
                    <a:pt x="758" y="180"/>
                  </a:lnTo>
                  <a:lnTo>
                    <a:pt x="783" y="222"/>
                  </a:lnTo>
                  <a:lnTo>
                    <a:pt x="805" y="266"/>
                  </a:lnTo>
                  <a:lnTo>
                    <a:pt x="819" y="315"/>
                  </a:lnTo>
                  <a:lnTo>
                    <a:pt x="829" y="366"/>
                  </a:lnTo>
                  <a:lnTo>
                    <a:pt x="833" y="418"/>
                  </a:lnTo>
                  <a:lnTo>
                    <a:pt x="829" y="469"/>
                  </a:lnTo>
                  <a:lnTo>
                    <a:pt x="819" y="520"/>
                  </a:lnTo>
                  <a:lnTo>
                    <a:pt x="805" y="569"/>
                  </a:lnTo>
                  <a:lnTo>
                    <a:pt x="783" y="613"/>
                  </a:lnTo>
                  <a:lnTo>
                    <a:pt x="758" y="655"/>
                  </a:lnTo>
                  <a:lnTo>
                    <a:pt x="728" y="694"/>
                  </a:lnTo>
                  <a:lnTo>
                    <a:pt x="693" y="729"/>
                  </a:lnTo>
                  <a:lnTo>
                    <a:pt x="654" y="760"/>
                  </a:lnTo>
                  <a:lnTo>
                    <a:pt x="612" y="786"/>
                  </a:lnTo>
                  <a:lnTo>
                    <a:pt x="566" y="806"/>
                  </a:lnTo>
                  <a:lnTo>
                    <a:pt x="519" y="822"/>
                  </a:lnTo>
                  <a:lnTo>
                    <a:pt x="468" y="832"/>
                  </a:lnTo>
                  <a:lnTo>
                    <a:pt x="416" y="835"/>
                  </a:lnTo>
                  <a:lnTo>
                    <a:pt x="364" y="832"/>
                  </a:lnTo>
                  <a:lnTo>
                    <a:pt x="313" y="822"/>
                  </a:lnTo>
                  <a:lnTo>
                    <a:pt x="266" y="806"/>
                  </a:lnTo>
                  <a:lnTo>
                    <a:pt x="220" y="786"/>
                  </a:lnTo>
                  <a:lnTo>
                    <a:pt x="178" y="760"/>
                  </a:lnTo>
                  <a:lnTo>
                    <a:pt x="139" y="729"/>
                  </a:lnTo>
                  <a:lnTo>
                    <a:pt x="104" y="694"/>
                  </a:lnTo>
                  <a:lnTo>
                    <a:pt x="74" y="655"/>
                  </a:lnTo>
                  <a:lnTo>
                    <a:pt x="48" y="613"/>
                  </a:lnTo>
                  <a:lnTo>
                    <a:pt x="27" y="569"/>
                  </a:lnTo>
                  <a:lnTo>
                    <a:pt x="13" y="520"/>
                  </a:lnTo>
                  <a:lnTo>
                    <a:pt x="3" y="469"/>
                  </a:lnTo>
                  <a:lnTo>
                    <a:pt x="0" y="418"/>
                  </a:lnTo>
                  <a:lnTo>
                    <a:pt x="3" y="366"/>
                  </a:lnTo>
                  <a:lnTo>
                    <a:pt x="13" y="315"/>
                  </a:lnTo>
                  <a:lnTo>
                    <a:pt x="27" y="266"/>
                  </a:lnTo>
                  <a:lnTo>
                    <a:pt x="48" y="222"/>
                  </a:lnTo>
                  <a:lnTo>
                    <a:pt x="74" y="180"/>
                  </a:lnTo>
                  <a:lnTo>
                    <a:pt x="104" y="141"/>
                  </a:lnTo>
                  <a:lnTo>
                    <a:pt x="139" y="106"/>
                  </a:lnTo>
                  <a:lnTo>
                    <a:pt x="178" y="75"/>
                  </a:lnTo>
                  <a:lnTo>
                    <a:pt x="220" y="49"/>
                  </a:lnTo>
                  <a:lnTo>
                    <a:pt x="266" y="29"/>
                  </a:lnTo>
                  <a:lnTo>
                    <a:pt x="313" y="13"/>
                  </a:lnTo>
                  <a:lnTo>
                    <a:pt x="364" y="3"/>
                  </a:lnTo>
                  <a:lnTo>
                    <a:pt x="4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sp>
        <p:nvSpPr>
          <p:cNvPr id="12" name="TextBox 11">
            <a:extLst>
              <a:ext uri="{FF2B5EF4-FFF2-40B4-BE49-F238E27FC236}">
                <a16:creationId xmlns:a16="http://schemas.microsoft.com/office/drawing/2014/main" id="{3AD2FAB1-0E44-242C-BC4A-1777631EE877}"/>
              </a:ext>
            </a:extLst>
          </p:cNvPr>
          <p:cNvSpPr txBox="1"/>
          <p:nvPr/>
        </p:nvSpPr>
        <p:spPr>
          <a:xfrm>
            <a:off x="235974" y="186813"/>
            <a:ext cx="747252" cy="369332"/>
          </a:xfrm>
          <a:prstGeom prst="rect">
            <a:avLst/>
          </a:prstGeom>
          <a:noFill/>
        </p:spPr>
        <p:txBody>
          <a:bodyPr wrap="square" rtlCol="0">
            <a:spAutoFit/>
          </a:bodyPr>
          <a:lstStyle/>
          <a:p>
            <a:r>
              <a:rPr lang="en-US" altLang="zh-CN" dirty="0"/>
              <a:t>9</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left)">
                                      <p:cBhvr>
                                        <p:cTn id="12" dur="500"/>
                                        <p:tgtEl>
                                          <p:spTgt spid="80"/>
                                        </p:tgtEl>
                                      </p:cBhvr>
                                    </p:animEffect>
                                  </p:childTnLst>
                                </p:cTn>
                              </p:par>
                            </p:childTnLst>
                          </p:cTn>
                        </p:par>
                        <p:par>
                          <p:cTn id="13" fill="hold">
                            <p:stCondLst>
                              <p:cond delay="1000"/>
                            </p:stCondLst>
                            <p:childTnLst>
                              <p:par>
                                <p:cTn id="14" presetID="2" presetClass="entr" presetSubtype="8" accel="20000" decel="80000" fill="hold" grpId="0" nodeType="after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0-#ppt_w/2"/>
                                          </p:val>
                                        </p:tav>
                                        <p:tav tm="100000">
                                          <p:val>
                                            <p:strVal val="#ppt_x"/>
                                          </p:val>
                                        </p:tav>
                                      </p:tavLst>
                                    </p:anim>
                                    <p:anim calcmode="lin" valueType="num">
                                      <p:cBhvr additive="base">
                                        <p:cTn id="17" dur="500" fill="hold"/>
                                        <p:tgtEl>
                                          <p:spTgt spid="6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IMING" val="|1.7|1.8|1.9"/>
</p:tagLst>
</file>

<file path=ppt/tags/tag3.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TIMING" val="|5"/>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自定义 1">
      <a:dk1>
        <a:srgbClr val="5D78C3"/>
      </a:dk1>
      <a:lt1>
        <a:srgbClr val="FFFFFF"/>
      </a:lt1>
      <a:dk2>
        <a:srgbClr val="9B9B9B"/>
      </a:dk2>
      <a:lt2>
        <a:srgbClr val="FFFFFF"/>
      </a:lt2>
      <a:accent1>
        <a:srgbClr val="5D78C3"/>
      </a:accent1>
      <a:accent2>
        <a:srgbClr val="5D78C3"/>
      </a:accent2>
      <a:accent3>
        <a:srgbClr val="5D78C3"/>
      </a:accent3>
      <a:accent4>
        <a:srgbClr val="5078C3"/>
      </a:accent4>
      <a:accent5>
        <a:srgbClr val="5078C3"/>
      </a:accent5>
      <a:accent6>
        <a:srgbClr val="5078C3"/>
      </a:accent6>
      <a:hlink>
        <a:srgbClr val="5078C3"/>
      </a:hlink>
      <a:folHlink>
        <a:srgbClr val="BFBFBF"/>
      </a:folHlink>
    </a:clrScheme>
    <a:fontScheme name="gmqmyf2e">
      <a:majorFont>
        <a:latin typeface="inpin heiti"/>
        <a:ea typeface="inpin heiti"/>
        <a:cs typeface=""/>
      </a:majorFont>
      <a:minorFont>
        <a:latin typeface="inpin heiti"/>
        <a:ea typeface="inpin heit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612</Words>
  <Application>Microsoft Office PowerPoint</Application>
  <PresentationFormat>Widescreen</PresentationFormat>
  <Paragraphs>93</Paragraphs>
  <Slides>17</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等线</vt:lpstr>
      <vt:lpstr>inpin heiti</vt:lpstr>
      <vt:lpstr>inpin heiti (Body)</vt:lpstr>
      <vt:lpstr>微软雅黑</vt:lpstr>
      <vt:lpstr>Söhne</vt:lpstr>
      <vt:lpstr>印品黑体</vt:lpstr>
      <vt:lpstr>Arial</vt:lpstr>
      <vt:lpstr>Calibri</vt:lpstr>
      <vt:lpstr>Calibri Light</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更多素材亮亮图文旗舰店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Chencen Tang</dc:creator>
  <cp:lastModifiedBy>唐晨涔</cp:lastModifiedBy>
  <cp:revision>15</cp:revision>
  <dcterms:created xsi:type="dcterms:W3CDTF">2019-09-19T14:02:57Z</dcterms:created>
  <dcterms:modified xsi:type="dcterms:W3CDTF">2023-03-20T19:05:25Z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